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0"/>
  </p:notesMasterIdLst>
  <p:sldIdLst>
    <p:sldId id="256" r:id="rId2"/>
    <p:sldId id="257" r:id="rId3"/>
    <p:sldId id="258" r:id="rId4"/>
    <p:sldId id="259" r:id="rId5"/>
    <p:sldId id="260" r:id="rId6"/>
    <p:sldId id="261" r:id="rId7"/>
    <p:sldId id="296" r:id="rId8"/>
    <p:sldId id="297" r:id="rId9"/>
    <p:sldId id="298" r:id="rId10"/>
    <p:sldId id="300" r:id="rId11"/>
    <p:sldId id="299" r:id="rId12"/>
    <p:sldId id="301" r:id="rId13"/>
    <p:sldId id="302" r:id="rId14"/>
    <p:sldId id="303"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80" r:id="rId32"/>
    <p:sldId id="279" r:id="rId33"/>
    <p:sldId id="281" r:id="rId34"/>
    <p:sldId id="282" r:id="rId35"/>
    <p:sldId id="283" r:id="rId36"/>
    <p:sldId id="286" r:id="rId37"/>
    <p:sldId id="284" r:id="rId38"/>
    <p:sldId id="285" r:id="rId39"/>
    <p:sldId id="287" r:id="rId40"/>
    <p:sldId id="288" r:id="rId41"/>
    <p:sldId id="291" r:id="rId42"/>
    <p:sldId id="289" r:id="rId43"/>
    <p:sldId id="292" r:id="rId44"/>
    <p:sldId id="290" r:id="rId45"/>
    <p:sldId id="294" r:id="rId46"/>
    <p:sldId id="293" r:id="rId47"/>
    <p:sldId id="295" r:id="rId48"/>
    <p:sldId id="278" r:id="rId49"/>
  </p:sldIdLst>
  <p:sldSz cx="9144000" cy="5143500" type="screen16x9"/>
  <p:notesSz cx="6858000" cy="9144000"/>
  <p:embeddedFontLst>
    <p:embeddedFont>
      <p:font typeface="Roboto" panose="020000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C16D83-34D4-4519-A1A4-97B1BDB42E4D}">
  <a:tblStyle styleId="{3AC16D83-34D4-4519-A1A4-97B1BDB42E4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418"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919934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e9537e7719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e9537e7719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e9537e7719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e9537e7719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74fa6714de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74fa6714d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74fa6714de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74fa6714d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74fa6714de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74fa6714d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74fa6714de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74fa6714d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74fa6714de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74fa6714d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74fa6714de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74fa6714de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74fa6714de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74fa6714d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74fa6714de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74fa6714d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ec79092d8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ec79092d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74fa6714de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74fa6714de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74fa6714de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74fa6714d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74fa6714de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74fa6714d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74fa6714de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74fa6714de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e9537e7719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e9537e7719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e9537e7719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e9537e7719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9537e7719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e9537e7719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9537e7719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9537e771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e9537e7719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e9537e77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e9537e7719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e9537e7719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e9537e7719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e9537e7719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hyperlink" Target="https://accounts.azuredatabricks.net/data?account_id=26904e08-402f-42d5-a89c-c1ec877d897c"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hyperlink" Target="https://accounts.azuredatabricks.net/"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mailto:container@storage.dfs.core.window.net"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1410800" y="230500"/>
            <a:ext cx="5701800" cy="107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Unity Catalog</a:t>
            </a:r>
            <a:endParaRPr/>
          </a:p>
        </p:txBody>
      </p:sp>
      <p:pic>
        <p:nvPicPr>
          <p:cNvPr id="68" name="Google Shape;68;p13"/>
          <p:cNvPicPr preferRelativeResize="0"/>
          <p:nvPr/>
        </p:nvPicPr>
        <p:blipFill>
          <a:blip r:embed="rId3">
            <a:alphaModFix/>
          </a:blip>
          <a:stretch>
            <a:fillRect/>
          </a:stretch>
        </p:blipFill>
        <p:spPr>
          <a:xfrm>
            <a:off x="1669375" y="1974100"/>
            <a:ext cx="5520150" cy="2902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9C27B-7B58-4175-3467-7AD90CE2493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B7122C-A2CF-B5F0-1ED1-FA96D9DC107C}"/>
              </a:ext>
            </a:extLst>
          </p:cNvPr>
          <p:cNvSpPr>
            <a:spLocks noGrp="1"/>
          </p:cNvSpPr>
          <p:nvPr>
            <p:ph type="body" idx="1"/>
          </p:nvPr>
        </p:nvSpPr>
        <p:spPr/>
        <p:txBody>
          <a:bodyPr/>
          <a:lstStyle/>
          <a:p>
            <a:pPr algn="l">
              <a:buNone/>
            </a:pPr>
            <a:r>
              <a:rPr lang="en-US" b="0" i="0" dirty="0">
                <a:solidFill>
                  <a:srgbClr val="2A2B3F"/>
                </a:solidFill>
                <a:effectLst/>
                <a:latin typeface="Udemy Sans"/>
              </a:rPr>
              <a:t>In order to enable the Unity catalog to any workspace or to use the unity catalog, first you need to start with creating a meta store.</a:t>
            </a:r>
          </a:p>
          <a:p>
            <a:pPr algn="l">
              <a:buNone/>
            </a:pPr>
            <a:r>
              <a:rPr lang="en-US" b="0" i="0" dirty="0">
                <a:solidFill>
                  <a:srgbClr val="2A2B3F"/>
                </a:solidFill>
                <a:effectLst/>
                <a:latin typeface="Udemy Sans"/>
              </a:rPr>
              <a:t>Meta Store is a top level container in the unity catalog. And we'll see what exactly are those terminologies in the later sections.</a:t>
            </a:r>
          </a:p>
          <a:p>
            <a:pPr algn="l">
              <a:buNone/>
            </a:pPr>
            <a:r>
              <a:rPr lang="en-US" b="0" i="0" dirty="0">
                <a:solidFill>
                  <a:srgbClr val="2A2B3F"/>
                </a:solidFill>
                <a:effectLst/>
                <a:latin typeface="Udemy Sans"/>
              </a:rPr>
              <a:t>First in order to enable this you need to go to the manage account. This is a particular account management portal where this can be accessed only by the account admins. By default whoever creates this Databricks service will be an account admin.</a:t>
            </a:r>
          </a:p>
          <a:p>
            <a:pPr marL="114300" indent="0">
              <a:buNone/>
            </a:pPr>
            <a:endParaRPr lang="en-US" dirty="0"/>
          </a:p>
        </p:txBody>
      </p:sp>
    </p:spTree>
    <p:extLst>
      <p:ext uri="{BB962C8B-B14F-4D97-AF65-F5344CB8AC3E}">
        <p14:creationId xmlns:p14="http://schemas.microsoft.com/office/powerpoint/2010/main" val="2742467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A0839-828C-F6A8-9603-D81C49C331D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D9D6AB2-FC34-B074-CBEC-048BF400664C}"/>
              </a:ext>
            </a:extLst>
          </p:cNvPr>
          <p:cNvSpPr>
            <a:spLocks noGrp="1"/>
          </p:cNvSpPr>
          <p:nvPr>
            <p:ph type="body" idx="1"/>
          </p:nvPr>
        </p:nvSpPr>
        <p:spPr/>
        <p:txBody>
          <a:bodyPr/>
          <a:lstStyle/>
          <a:p>
            <a:pPr algn="l">
              <a:buNone/>
            </a:pPr>
            <a:r>
              <a:rPr lang="en-US" dirty="0">
                <a:solidFill>
                  <a:srgbClr val="2A2B3F"/>
                </a:solidFill>
                <a:latin typeface="Udemy Sans"/>
              </a:rPr>
              <a:t>T</a:t>
            </a:r>
            <a:r>
              <a:rPr lang="en-US" b="0" i="0" dirty="0">
                <a:solidFill>
                  <a:srgbClr val="2A2B3F"/>
                </a:solidFill>
                <a:effectLst/>
                <a:latin typeface="Udemy Sans"/>
              </a:rPr>
              <a:t>his is a central place where you can create the meta stores and attach the workspaces. And this can be only done by the account admins. You can click on this particular data (Catalog).</a:t>
            </a:r>
          </a:p>
          <a:p>
            <a:pPr algn="l">
              <a:buNone/>
            </a:pPr>
            <a:r>
              <a:rPr lang="en-US" b="0" i="0" dirty="0">
                <a:solidFill>
                  <a:srgbClr val="2A2B3F"/>
                </a:solidFill>
                <a:effectLst/>
                <a:latin typeface="Udemy Sans"/>
              </a:rPr>
              <a:t>If you can see there is something called create meta store. Before creating that, you can see something called a meta store is a top level container for data in unity catalog within the meta store, Unity catalog provides a three level namespace organizing </a:t>
            </a:r>
            <a:r>
              <a:rPr lang="en-US" dirty="0">
                <a:solidFill>
                  <a:srgbClr val="2A2B3F"/>
                </a:solidFill>
                <a:latin typeface="Udemy Sans"/>
              </a:rPr>
              <a:t>catalog schemas and tables.</a:t>
            </a:r>
          </a:p>
          <a:p>
            <a:endParaRPr lang="en-US" dirty="0"/>
          </a:p>
        </p:txBody>
      </p:sp>
    </p:spTree>
    <p:extLst>
      <p:ext uri="{BB962C8B-B14F-4D97-AF65-F5344CB8AC3E}">
        <p14:creationId xmlns:p14="http://schemas.microsoft.com/office/powerpoint/2010/main" val="2154184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83BD5-8E76-B5CF-350B-F19DC4F52FD6}"/>
              </a:ext>
            </a:extLst>
          </p:cNvPr>
          <p:cNvSpPr>
            <a:spLocks noGrp="1"/>
          </p:cNvSpPr>
          <p:nvPr>
            <p:ph type="title"/>
          </p:nvPr>
        </p:nvSpPr>
        <p:spPr/>
        <p:txBody>
          <a:bodyPr/>
          <a:lstStyle/>
          <a:p>
            <a:r>
              <a:rPr lang="en-US" dirty="0"/>
              <a:t>Steps</a:t>
            </a:r>
          </a:p>
        </p:txBody>
      </p:sp>
      <p:sp>
        <p:nvSpPr>
          <p:cNvPr id="3" name="Text Placeholder 2">
            <a:extLst>
              <a:ext uri="{FF2B5EF4-FFF2-40B4-BE49-F238E27FC236}">
                <a16:creationId xmlns:a16="http://schemas.microsoft.com/office/drawing/2014/main" id="{1EFA44CB-D981-2C81-F526-0DEAC0C491B1}"/>
              </a:ext>
            </a:extLst>
          </p:cNvPr>
          <p:cNvSpPr>
            <a:spLocks noGrp="1"/>
          </p:cNvSpPr>
          <p:nvPr>
            <p:ph type="body" idx="1"/>
          </p:nvPr>
        </p:nvSpPr>
        <p:spPr/>
        <p:txBody>
          <a:bodyPr/>
          <a:lstStyle/>
          <a:p>
            <a:r>
              <a:rPr lang="en-US" dirty="0"/>
              <a:t>To create the </a:t>
            </a:r>
            <a:r>
              <a:rPr lang="en-US" dirty="0" err="1"/>
              <a:t>metastore</a:t>
            </a:r>
            <a:r>
              <a:rPr lang="en-US" dirty="0"/>
              <a:t> first generate the new user </a:t>
            </a:r>
          </a:p>
          <a:p>
            <a:r>
              <a:rPr lang="en-US" dirty="0"/>
              <a:t>Click on the Entra ID</a:t>
            </a:r>
          </a:p>
          <a:p>
            <a:r>
              <a:rPr lang="en-US" dirty="0"/>
              <a:t>Use the same user to logged in to Azure credential to login to azure and create the </a:t>
            </a:r>
            <a:r>
              <a:rPr lang="en-US" dirty="0" err="1"/>
              <a:t>databrick</a:t>
            </a:r>
            <a:r>
              <a:rPr lang="en-US" dirty="0"/>
              <a:t>, storage account.</a:t>
            </a:r>
          </a:p>
          <a:p>
            <a:r>
              <a:rPr lang="en-US" dirty="0"/>
              <a:t>To create the </a:t>
            </a:r>
            <a:r>
              <a:rPr lang="en-US" dirty="0" err="1"/>
              <a:t>metastore</a:t>
            </a:r>
            <a:r>
              <a:rPr lang="en-US" dirty="0"/>
              <a:t> login into azure account using new user</a:t>
            </a:r>
          </a:p>
          <a:p>
            <a:endParaRPr lang="en-US" dirty="0"/>
          </a:p>
          <a:p>
            <a:r>
              <a:rPr lang="en-US">
                <a:hlinkClick r:id="rId2"/>
              </a:rPr>
              <a:t>Account Console - Databricks</a:t>
            </a:r>
            <a:endParaRPr lang="en-US" dirty="0"/>
          </a:p>
          <a:p>
            <a:endParaRPr lang="en-US" dirty="0"/>
          </a:p>
          <a:p>
            <a:endParaRPr lang="en-US" dirty="0"/>
          </a:p>
        </p:txBody>
      </p:sp>
    </p:spTree>
    <p:extLst>
      <p:ext uri="{BB962C8B-B14F-4D97-AF65-F5344CB8AC3E}">
        <p14:creationId xmlns:p14="http://schemas.microsoft.com/office/powerpoint/2010/main" val="3784770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reate_user_entra_id">
            <a:hlinkClick r:id="" action="ppaction://media"/>
            <a:extLst>
              <a:ext uri="{FF2B5EF4-FFF2-40B4-BE49-F238E27FC236}">
                <a16:creationId xmlns:a16="http://schemas.microsoft.com/office/drawing/2014/main" id="{B4487641-7455-B694-2F1F-6C8192282E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613" y="0"/>
            <a:ext cx="8994775" cy="5143500"/>
          </a:xfrm>
          <a:prstGeom prst="rect">
            <a:avLst/>
          </a:prstGeom>
        </p:spPr>
      </p:pic>
    </p:spTree>
    <p:extLst>
      <p:ext uri="{BB962C8B-B14F-4D97-AF65-F5344CB8AC3E}">
        <p14:creationId xmlns:p14="http://schemas.microsoft.com/office/powerpoint/2010/main" val="380310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045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Unity catalog and Azure</a:t>
            </a:r>
            <a:endParaRPr/>
          </a:p>
        </p:txBody>
      </p:sp>
      <p:pic>
        <p:nvPicPr>
          <p:cNvPr id="105" name="Google Shape;105;p19"/>
          <p:cNvPicPr preferRelativeResize="0"/>
          <p:nvPr/>
        </p:nvPicPr>
        <p:blipFill>
          <a:blip r:embed="rId3">
            <a:alphaModFix/>
          </a:blip>
          <a:stretch>
            <a:fillRect/>
          </a:stretch>
        </p:blipFill>
        <p:spPr>
          <a:xfrm>
            <a:off x="1563200" y="1747000"/>
            <a:ext cx="5378870" cy="33322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Unity catalog object model</a:t>
            </a:r>
            <a:endParaRPr/>
          </a:p>
        </p:txBody>
      </p:sp>
      <p:pic>
        <p:nvPicPr>
          <p:cNvPr id="111" name="Google Shape;111;p20"/>
          <p:cNvPicPr preferRelativeResize="0"/>
          <p:nvPr/>
        </p:nvPicPr>
        <p:blipFill>
          <a:blip r:embed="rId3">
            <a:alphaModFix/>
          </a:blip>
          <a:stretch>
            <a:fillRect/>
          </a:stretch>
        </p:blipFill>
        <p:spPr>
          <a:xfrm>
            <a:off x="388850" y="1811225"/>
            <a:ext cx="8366306" cy="3332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Roles in Unity Catalog</a:t>
            </a:r>
            <a:endParaRPr/>
          </a:p>
        </p:txBody>
      </p:sp>
      <p:sp>
        <p:nvSpPr>
          <p:cNvPr id="117" name="Google Shape;117;p21"/>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18" name="Google Shape;118;p21"/>
          <p:cNvPicPr preferRelativeResize="0"/>
          <p:nvPr/>
        </p:nvPicPr>
        <p:blipFill>
          <a:blip r:embed="rId3">
            <a:alphaModFix/>
          </a:blip>
          <a:stretch>
            <a:fillRect/>
          </a:stretch>
        </p:blipFill>
        <p:spPr>
          <a:xfrm>
            <a:off x="491950" y="1742138"/>
            <a:ext cx="8181975" cy="3305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User and Group Management </a:t>
            </a:r>
            <a:endParaRPr/>
          </a:p>
        </p:txBody>
      </p:sp>
      <p:sp>
        <p:nvSpPr>
          <p:cNvPr id="124" name="Google Shape;124;p2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Invite and add users to Unity Catalog </a:t>
            </a:r>
            <a:endParaRPr/>
          </a:p>
          <a:p>
            <a:pPr marL="457200" lvl="0" indent="-342900" algn="l" rtl="0">
              <a:spcBef>
                <a:spcPts val="0"/>
              </a:spcBef>
              <a:spcAft>
                <a:spcPts val="0"/>
              </a:spcAft>
              <a:buSzPts val="1800"/>
              <a:buChar char="●"/>
            </a:pPr>
            <a:r>
              <a:rPr lang="en"/>
              <a:t>Create groups </a:t>
            </a:r>
            <a:endParaRPr/>
          </a:p>
          <a:p>
            <a:pPr marL="914400" lvl="1" indent="-317500" algn="l" rtl="0">
              <a:spcBef>
                <a:spcPts val="0"/>
              </a:spcBef>
              <a:spcAft>
                <a:spcPts val="0"/>
              </a:spcAft>
              <a:buSzPts val="1400"/>
              <a:buChar char="○"/>
            </a:pPr>
            <a:r>
              <a:rPr lang="en"/>
              <a:t>Workspace admins </a:t>
            </a:r>
            <a:endParaRPr/>
          </a:p>
          <a:p>
            <a:pPr marL="914400" lvl="1" indent="-317500" algn="l" rtl="0">
              <a:spcBef>
                <a:spcPts val="0"/>
              </a:spcBef>
              <a:spcAft>
                <a:spcPts val="0"/>
              </a:spcAft>
              <a:buSzPts val="1400"/>
              <a:buChar char="○"/>
            </a:pPr>
            <a:r>
              <a:rPr lang="en"/>
              <a:t>Developers </a:t>
            </a:r>
            <a:endParaRPr/>
          </a:p>
          <a:p>
            <a:pPr marL="457200" lvl="0" indent="-342900" algn="l" rtl="0">
              <a:spcBef>
                <a:spcPts val="0"/>
              </a:spcBef>
              <a:spcAft>
                <a:spcPts val="0"/>
              </a:spcAft>
              <a:buSzPts val="1800"/>
              <a:buChar char="●"/>
            </a:pPr>
            <a:r>
              <a:rPr lang="en"/>
              <a:t>Assign groups to users </a:t>
            </a:r>
            <a:endParaRPr/>
          </a:p>
          <a:p>
            <a:pPr marL="914400" lvl="1" indent="-317500" algn="l" rtl="0">
              <a:spcBef>
                <a:spcPts val="0"/>
              </a:spcBef>
              <a:spcAft>
                <a:spcPts val="0"/>
              </a:spcAft>
              <a:buSzPts val="1400"/>
              <a:buChar char="○"/>
            </a:pPr>
            <a:r>
              <a:rPr lang="en"/>
              <a:t> Workspace admins – Jarvis </a:t>
            </a:r>
            <a:endParaRPr/>
          </a:p>
          <a:p>
            <a:pPr marL="914400" lvl="1" indent="-317500" algn="l" rtl="0">
              <a:spcBef>
                <a:spcPts val="0"/>
              </a:spcBef>
              <a:spcAft>
                <a:spcPts val="0"/>
              </a:spcAft>
              <a:buSzPts val="1400"/>
              <a:buChar char="○"/>
            </a:pPr>
            <a:r>
              <a:rPr lang="en"/>
              <a:t> Developers - Steve</a:t>
            </a:r>
            <a:endParaRPr/>
          </a:p>
          <a:p>
            <a:pPr marL="457200" lvl="0" indent="-342900" algn="l" rtl="0">
              <a:spcBef>
                <a:spcPts val="0"/>
              </a:spcBef>
              <a:spcAft>
                <a:spcPts val="0"/>
              </a:spcAft>
              <a:buSzPts val="1800"/>
              <a:buChar char="●"/>
            </a:pPr>
            <a:r>
              <a:rPr lang="en"/>
              <a:t>Assign roles to groups </a:t>
            </a:r>
            <a:endParaRPr/>
          </a:p>
          <a:p>
            <a:pPr marL="914400" lvl="1" indent="-317500" algn="l" rtl="0">
              <a:spcBef>
                <a:spcPts val="0"/>
              </a:spcBef>
              <a:spcAft>
                <a:spcPts val="0"/>
              </a:spcAft>
              <a:buSzPts val="1400"/>
              <a:buChar char="○"/>
            </a:pPr>
            <a:r>
              <a:rPr lang="en"/>
              <a:t>Workspace Admin – Workspace Admins Group •</a:t>
            </a:r>
            <a:endParaRPr/>
          </a:p>
          <a:p>
            <a:pPr marL="914400" lvl="1" indent="-317500" algn="l" rtl="0">
              <a:spcBef>
                <a:spcPts val="0"/>
              </a:spcBef>
              <a:spcAft>
                <a:spcPts val="0"/>
              </a:spcAft>
              <a:buSzPts val="1400"/>
              <a:buChar char="○"/>
            </a:pPr>
            <a:r>
              <a:rPr lang="en"/>
              <a:t>Workspace User – Developers Group</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Cluster policies</a:t>
            </a:r>
            <a:endParaRPr/>
          </a:p>
        </p:txBody>
      </p:sp>
      <p:sp>
        <p:nvSpPr>
          <p:cNvPr id="130" name="Google Shape;130;p2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rgbClr val="000000"/>
              </a:buClr>
              <a:buSzPts val="1900"/>
              <a:buChar char="❖"/>
            </a:pPr>
            <a:r>
              <a:rPr lang="en" sz="1900">
                <a:solidFill>
                  <a:srgbClr val="000000"/>
                </a:solidFill>
              </a:rPr>
              <a:t>To control user’s ability to configure clusters based on a set of rules. </a:t>
            </a:r>
            <a:endParaRPr sz="1900">
              <a:solidFill>
                <a:srgbClr val="000000"/>
              </a:solidFill>
            </a:endParaRPr>
          </a:p>
          <a:p>
            <a:pPr marL="457200" lvl="0" indent="-349250" algn="l" rtl="0">
              <a:spcBef>
                <a:spcPts val="0"/>
              </a:spcBef>
              <a:spcAft>
                <a:spcPts val="0"/>
              </a:spcAft>
              <a:buClr>
                <a:srgbClr val="000000"/>
              </a:buClr>
              <a:buSzPts val="1900"/>
              <a:buChar char="❖"/>
            </a:pPr>
            <a:r>
              <a:rPr lang="en" sz="1900">
                <a:solidFill>
                  <a:srgbClr val="000000"/>
                </a:solidFill>
              </a:rPr>
              <a:t>These rules specify which attributes or attribute values can be used during cluster creation. </a:t>
            </a:r>
            <a:endParaRPr sz="1900">
              <a:solidFill>
                <a:srgbClr val="000000"/>
              </a:solidFill>
            </a:endParaRPr>
          </a:p>
          <a:p>
            <a:pPr marL="457200" lvl="0" indent="-349250" algn="l" rtl="0">
              <a:spcBef>
                <a:spcPts val="0"/>
              </a:spcBef>
              <a:spcAft>
                <a:spcPts val="0"/>
              </a:spcAft>
              <a:buClr>
                <a:srgbClr val="000000"/>
              </a:buClr>
              <a:buSzPts val="1900"/>
              <a:buChar char="❖"/>
            </a:pPr>
            <a:r>
              <a:rPr lang="en" sz="1900">
                <a:solidFill>
                  <a:srgbClr val="000000"/>
                </a:solidFill>
              </a:rPr>
              <a:t>Cluster policies have ACLs that limit their use to specific users and groups.</a:t>
            </a:r>
            <a:endParaRPr sz="1900">
              <a:solidFill>
                <a:srgbClr val="000000"/>
              </a:solidFill>
            </a:endParaRPr>
          </a:p>
          <a:p>
            <a:pPr marL="457200" lvl="0" indent="-349250" algn="l" rtl="0">
              <a:spcBef>
                <a:spcPts val="0"/>
              </a:spcBef>
              <a:spcAft>
                <a:spcPts val="0"/>
              </a:spcAft>
              <a:buClr>
                <a:srgbClr val="000000"/>
              </a:buClr>
              <a:buSzPts val="1900"/>
              <a:buChar char="❖"/>
            </a:pPr>
            <a:r>
              <a:rPr lang="en" sz="1900">
                <a:solidFill>
                  <a:srgbClr val="000000"/>
                </a:solidFill>
              </a:rPr>
              <a:t>A user who has unrestricted cluster create permission can select the Unrestricted policy and create fully-configurable clusters.</a:t>
            </a:r>
            <a:endParaRPr sz="19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14"/>
          <p:cNvPicPr preferRelativeResize="0"/>
          <p:nvPr/>
        </p:nvPicPr>
        <p:blipFill>
          <a:blip r:embed="rId3">
            <a:alphaModFix/>
          </a:blip>
          <a:stretch>
            <a:fillRect/>
          </a:stretch>
        </p:blipFill>
        <p:spPr>
          <a:xfrm>
            <a:off x="72800" y="0"/>
            <a:ext cx="9071200" cy="49911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Without cluster pools</a:t>
            </a:r>
            <a:endParaRPr/>
          </a:p>
        </p:txBody>
      </p:sp>
      <p:pic>
        <p:nvPicPr>
          <p:cNvPr id="136" name="Google Shape;136;p24"/>
          <p:cNvPicPr preferRelativeResize="0"/>
          <p:nvPr/>
        </p:nvPicPr>
        <p:blipFill>
          <a:blip r:embed="rId3">
            <a:alphaModFix/>
          </a:blip>
          <a:stretch>
            <a:fillRect/>
          </a:stretch>
        </p:blipFill>
        <p:spPr>
          <a:xfrm>
            <a:off x="1563200" y="1747000"/>
            <a:ext cx="4979858" cy="3332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With cluster pools</a:t>
            </a:r>
            <a:endParaRPr/>
          </a:p>
        </p:txBody>
      </p:sp>
      <p:pic>
        <p:nvPicPr>
          <p:cNvPr id="142" name="Google Shape;142;p25"/>
          <p:cNvPicPr preferRelativeResize="0"/>
          <p:nvPr/>
        </p:nvPicPr>
        <p:blipFill>
          <a:blip r:embed="rId3">
            <a:alphaModFix/>
          </a:blip>
          <a:stretch>
            <a:fillRect/>
          </a:stretch>
        </p:blipFill>
        <p:spPr>
          <a:xfrm>
            <a:off x="1636675" y="1732300"/>
            <a:ext cx="5087273" cy="3332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26"/>
          <p:cNvPicPr preferRelativeResize="0"/>
          <p:nvPr/>
        </p:nvPicPr>
        <p:blipFill>
          <a:blip r:embed="rId3">
            <a:alphaModFix/>
          </a:blip>
          <a:stretch>
            <a:fillRect/>
          </a:stretch>
        </p:blipFill>
        <p:spPr>
          <a:xfrm>
            <a:off x="937538" y="106538"/>
            <a:ext cx="7268924" cy="4930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Unity Catalog Privileges </a:t>
            </a:r>
            <a:endParaRPr/>
          </a:p>
        </p:txBody>
      </p:sp>
      <p:sp>
        <p:nvSpPr>
          <p:cNvPr id="153" name="Google Shape;153;p2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rgbClr val="000000"/>
              </a:buClr>
              <a:buSzPts val="1900"/>
              <a:buChar char="●"/>
            </a:pPr>
            <a:r>
              <a:rPr lang="en" sz="1900">
                <a:solidFill>
                  <a:srgbClr val="000000"/>
                </a:solidFill>
              </a:rPr>
              <a:t>Privileges are permissions that we assign on objects to users </a:t>
            </a:r>
            <a:endParaRPr sz="1900">
              <a:solidFill>
                <a:srgbClr val="000000"/>
              </a:solidFill>
            </a:endParaRPr>
          </a:p>
          <a:p>
            <a:pPr marL="457200" lvl="0" indent="-349250" algn="l" rtl="0">
              <a:spcBef>
                <a:spcPts val="0"/>
              </a:spcBef>
              <a:spcAft>
                <a:spcPts val="0"/>
              </a:spcAft>
              <a:buClr>
                <a:srgbClr val="000000"/>
              </a:buClr>
              <a:buSzPts val="1900"/>
              <a:buChar char="●"/>
            </a:pPr>
            <a:r>
              <a:rPr lang="en" sz="1900">
                <a:solidFill>
                  <a:srgbClr val="000000"/>
                </a:solidFill>
              </a:rPr>
              <a:t>Can use SQL command or Unity Catalog UI </a:t>
            </a:r>
            <a:endParaRPr sz="1900">
              <a:solidFill>
                <a:srgbClr val="000000"/>
              </a:solidFill>
            </a:endParaRPr>
          </a:p>
          <a:p>
            <a:pPr marL="457200" lvl="0" indent="-349250" algn="l" rtl="0">
              <a:spcBef>
                <a:spcPts val="0"/>
              </a:spcBef>
              <a:spcAft>
                <a:spcPts val="0"/>
              </a:spcAft>
              <a:buClr>
                <a:srgbClr val="000000"/>
              </a:buClr>
              <a:buSzPts val="1900"/>
              <a:buChar char="●"/>
            </a:pPr>
            <a:r>
              <a:rPr lang="en" sz="1900">
                <a:solidFill>
                  <a:srgbClr val="000000"/>
                </a:solidFill>
              </a:rPr>
              <a:t>Eg: GRANT privilege_type ON securable_object TO principal </a:t>
            </a:r>
            <a:endParaRPr sz="1900">
              <a:solidFill>
                <a:srgbClr val="000000"/>
              </a:solidFill>
            </a:endParaRPr>
          </a:p>
          <a:p>
            <a:pPr marL="914400" lvl="1" indent="-349250" algn="l" rtl="0">
              <a:spcBef>
                <a:spcPts val="0"/>
              </a:spcBef>
              <a:spcAft>
                <a:spcPts val="0"/>
              </a:spcAft>
              <a:buClr>
                <a:srgbClr val="000000"/>
              </a:buClr>
              <a:buSzPts val="1900"/>
              <a:buChar char="○"/>
            </a:pPr>
            <a:r>
              <a:rPr lang="en" sz="1900">
                <a:solidFill>
                  <a:srgbClr val="000000"/>
                </a:solidFill>
              </a:rPr>
              <a:t>Privilege_Type : Unity Catalog permissions like SELECT, CREATE</a:t>
            </a:r>
            <a:endParaRPr sz="1900">
              <a:solidFill>
                <a:srgbClr val="000000"/>
              </a:solidFill>
            </a:endParaRPr>
          </a:p>
          <a:p>
            <a:pPr marL="914400" lvl="1" indent="-349250" algn="l" rtl="0">
              <a:spcBef>
                <a:spcPts val="0"/>
              </a:spcBef>
              <a:spcAft>
                <a:spcPts val="0"/>
              </a:spcAft>
              <a:buClr>
                <a:srgbClr val="000000"/>
              </a:buClr>
              <a:buSzPts val="1900"/>
              <a:buChar char="○"/>
            </a:pPr>
            <a:r>
              <a:rPr lang="en" sz="1900">
                <a:solidFill>
                  <a:srgbClr val="000000"/>
                </a:solidFill>
              </a:rPr>
              <a:t>Securable_object: Any object like SCHEMA, TABLE , etc </a:t>
            </a:r>
            <a:endParaRPr sz="1900">
              <a:solidFill>
                <a:srgbClr val="000000"/>
              </a:solidFill>
            </a:endParaRPr>
          </a:p>
          <a:p>
            <a:pPr marL="914400" lvl="1" indent="-349250" algn="l" rtl="0">
              <a:spcBef>
                <a:spcPts val="0"/>
              </a:spcBef>
              <a:spcAft>
                <a:spcPts val="0"/>
              </a:spcAft>
              <a:buClr>
                <a:srgbClr val="000000"/>
              </a:buClr>
              <a:buSzPts val="1900"/>
              <a:buChar char="○"/>
            </a:pPr>
            <a:r>
              <a:rPr lang="en" sz="1900">
                <a:solidFill>
                  <a:srgbClr val="000000"/>
                </a:solidFill>
              </a:rPr>
              <a:t>Principal: Can be a user, group, etc</a:t>
            </a:r>
            <a:endParaRPr sz="1900">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Unity Catalog - Three level Namespace</a:t>
            </a:r>
            <a:endParaRPr/>
          </a:p>
        </p:txBody>
      </p:sp>
      <p:sp>
        <p:nvSpPr>
          <p:cNvPr id="159" name="Google Shape;159;p28"/>
          <p:cNvSpPr txBox="1">
            <a:spLocks noGrp="1"/>
          </p:cNvSpPr>
          <p:nvPr>
            <p:ph type="body" idx="1"/>
          </p:nvPr>
        </p:nvSpPr>
        <p:spPr>
          <a:xfrm>
            <a:off x="5334550" y="1919075"/>
            <a:ext cx="33594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Select * from catalog.schema.table</a:t>
            </a:r>
            <a:endParaRPr/>
          </a:p>
          <a:p>
            <a:pPr marL="0" lvl="0" indent="0" algn="l" rtl="0">
              <a:spcBef>
                <a:spcPts val="1600"/>
              </a:spcBef>
              <a:spcAft>
                <a:spcPts val="0"/>
              </a:spcAft>
              <a:buNone/>
            </a:pPr>
            <a:endParaRPr/>
          </a:p>
          <a:p>
            <a:pPr marL="0" lvl="0" indent="0" algn="l" rtl="0">
              <a:spcBef>
                <a:spcPts val="1600"/>
              </a:spcBef>
              <a:spcAft>
                <a:spcPts val="1600"/>
              </a:spcAft>
              <a:buNone/>
            </a:pPr>
            <a:r>
              <a:rPr lang="en"/>
              <a:t>Select * from s_dev.sales.products</a:t>
            </a:r>
            <a:endParaRPr/>
          </a:p>
        </p:txBody>
      </p:sp>
      <p:pic>
        <p:nvPicPr>
          <p:cNvPr id="160" name="Google Shape;160;p28"/>
          <p:cNvPicPr preferRelativeResize="0"/>
          <p:nvPr/>
        </p:nvPicPr>
        <p:blipFill>
          <a:blip r:embed="rId3">
            <a:alphaModFix/>
          </a:blip>
          <a:stretch>
            <a:fillRect/>
          </a:stretch>
        </p:blipFill>
        <p:spPr>
          <a:xfrm>
            <a:off x="167075" y="2014225"/>
            <a:ext cx="4525013" cy="2710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9"/>
          <p:cNvPicPr preferRelativeResize="0"/>
          <p:nvPr/>
        </p:nvPicPr>
        <p:blipFill>
          <a:blip r:embed="rId3">
            <a:alphaModFix/>
          </a:blip>
          <a:stretch>
            <a:fillRect/>
          </a:stretch>
        </p:blipFill>
        <p:spPr>
          <a:xfrm>
            <a:off x="313575" y="676000"/>
            <a:ext cx="8691376" cy="4158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Unity Catalog Object Model </a:t>
            </a:r>
            <a:endParaRPr/>
          </a:p>
        </p:txBody>
      </p:sp>
      <p:pic>
        <p:nvPicPr>
          <p:cNvPr id="171" name="Google Shape;171;p30"/>
          <p:cNvPicPr preferRelativeResize="0"/>
          <p:nvPr/>
        </p:nvPicPr>
        <p:blipFill>
          <a:blip r:embed="rId3">
            <a:alphaModFix/>
          </a:blip>
          <a:stretch>
            <a:fillRect/>
          </a:stretch>
        </p:blipFill>
        <p:spPr>
          <a:xfrm>
            <a:off x="575588" y="1747025"/>
            <a:ext cx="7992825" cy="3128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31"/>
          <p:cNvPicPr preferRelativeResize="0"/>
          <p:nvPr/>
        </p:nvPicPr>
        <p:blipFill>
          <a:blip r:embed="rId3">
            <a:alphaModFix/>
          </a:blip>
          <a:stretch>
            <a:fillRect/>
          </a:stretch>
        </p:blipFill>
        <p:spPr>
          <a:xfrm>
            <a:off x="1181100" y="695325"/>
            <a:ext cx="6781800" cy="3752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graphicFrame>
        <p:nvGraphicFramePr>
          <p:cNvPr id="181" name="Google Shape;181;p32"/>
          <p:cNvGraphicFramePr/>
          <p:nvPr/>
        </p:nvGraphicFramePr>
        <p:xfrm>
          <a:off x="805550" y="1986650"/>
          <a:ext cx="7239000" cy="2224920"/>
        </p:xfrm>
        <a:graphic>
          <a:graphicData uri="http://schemas.openxmlformats.org/drawingml/2006/table">
            <a:tbl>
              <a:tblPr>
                <a:noFill/>
                <a:tableStyleId>{3AC16D83-34D4-4519-A1A4-97B1BDB42E4D}</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Storage Credentials</a:t>
                      </a:r>
                      <a:endParaRPr/>
                    </a:p>
                  </a:txBody>
                  <a:tcPr marL="91425" marR="91425" marT="91425" marB="91425"/>
                </a:tc>
                <a:tc>
                  <a:txBody>
                    <a:bodyPr/>
                    <a:lstStyle/>
                    <a:p>
                      <a:pPr marL="0" lvl="0" indent="0" algn="l" rtl="0">
                        <a:spcBef>
                          <a:spcPts val="0"/>
                        </a:spcBef>
                        <a:spcAft>
                          <a:spcPts val="0"/>
                        </a:spcAft>
                        <a:buNone/>
                      </a:pPr>
                      <a:r>
                        <a:rPr lang="en"/>
                        <a:t>External Location</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An authentication and authorization mechanism for accessing data stored</a:t>
                      </a:r>
                      <a:endParaRPr/>
                    </a:p>
                  </a:txBody>
                  <a:tcPr marL="91425" marR="91425" marT="91425" marB="91425"/>
                </a:tc>
                <a:tc>
                  <a:txBody>
                    <a:bodyPr/>
                    <a:lstStyle/>
                    <a:p>
                      <a:pPr marL="0" lvl="0" indent="0" algn="l" rtl="0">
                        <a:spcBef>
                          <a:spcPts val="0"/>
                        </a:spcBef>
                        <a:spcAft>
                          <a:spcPts val="0"/>
                        </a:spcAft>
                        <a:buNone/>
                      </a:pPr>
                      <a:r>
                        <a:rPr lang="en"/>
                        <a:t>Serves as a reference point for External storage</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Stores the access Credentials to provide access to External Location</a:t>
                      </a:r>
                      <a:endParaRPr/>
                    </a:p>
                  </a:txBody>
                  <a:tcPr marL="91425" marR="91425" marT="91425" marB="91425"/>
                </a:tc>
                <a:tc>
                  <a:txBody>
                    <a:bodyPr/>
                    <a:lstStyle/>
                    <a:p>
                      <a:pPr marL="0" lvl="0" indent="0" algn="l" rtl="0">
                        <a:spcBef>
                          <a:spcPts val="0"/>
                        </a:spcBef>
                        <a:spcAft>
                          <a:spcPts val="0"/>
                        </a:spcAft>
                        <a:buNone/>
                      </a:pPr>
                      <a:r>
                        <a:rPr lang="en"/>
                        <a:t>Stores the path of the external storages that you want to access.</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Credentials can be Managed Identities / Service principles</a:t>
                      </a:r>
                      <a:endParaRPr/>
                    </a:p>
                  </a:txBody>
                  <a:tcPr marL="91425" marR="91425" marT="91425" marB="91425"/>
                </a:tc>
                <a:tc>
                  <a:txBody>
                    <a:bodyPr/>
                    <a:lstStyle/>
                    <a:p>
                      <a:pPr marL="0" lvl="0" indent="0" algn="l" rtl="0">
                        <a:spcBef>
                          <a:spcPts val="0"/>
                        </a:spcBef>
                        <a:spcAft>
                          <a:spcPts val="0"/>
                        </a:spcAft>
                        <a:buNone/>
                      </a:pPr>
                      <a:r>
                        <a:rPr lang="en"/>
                        <a:t>Makes use of Storage credential to get access to External Storage </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Managed tables</a:t>
            </a:r>
            <a:endParaRPr/>
          </a:p>
        </p:txBody>
      </p:sp>
      <p:sp>
        <p:nvSpPr>
          <p:cNvPr id="187" name="Google Shape;187;p3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42900" algn="l" rtl="0">
              <a:spcBef>
                <a:spcPts val="1600"/>
              </a:spcBef>
              <a:spcAft>
                <a:spcPts val="0"/>
              </a:spcAft>
              <a:buSzPts val="1800"/>
              <a:buChar char="➔"/>
            </a:pPr>
            <a:r>
              <a:rPr lang="en"/>
              <a:t>These can be defined without a specified location </a:t>
            </a:r>
            <a:endParaRPr/>
          </a:p>
          <a:p>
            <a:pPr marL="457200" lvl="0" indent="-342900" algn="l" rtl="0">
              <a:spcBef>
                <a:spcPts val="0"/>
              </a:spcBef>
              <a:spcAft>
                <a:spcPts val="0"/>
              </a:spcAft>
              <a:buSzPts val="1800"/>
              <a:buChar char="➔"/>
            </a:pPr>
            <a:r>
              <a:rPr lang="en"/>
              <a:t>The data files are stored within managed storage in Delta format </a:t>
            </a:r>
            <a:endParaRPr/>
          </a:p>
          <a:p>
            <a:pPr marL="457200" lvl="0" indent="-342900" algn="l" rtl="0">
              <a:spcBef>
                <a:spcPts val="0"/>
              </a:spcBef>
              <a:spcAft>
                <a:spcPts val="0"/>
              </a:spcAft>
              <a:buSzPts val="1800"/>
              <a:buChar char="➔"/>
            </a:pPr>
            <a:r>
              <a:rPr lang="en"/>
              <a:t>Dropping the table not only removes its metadata from the catalog, but also deletes the actual data but in Unity Catalog the underlying data will be present for 30 days. •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5"/>
          <p:cNvPicPr preferRelativeResize="0"/>
          <p:nvPr/>
        </p:nvPicPr>
        <p:blipFill>
          <a:blip r:embed="rId3">
            <a:alphaModFix/>
          </a:blip>
          <a:stretch>
            <a:fillRect/>
          </a:stretch>
        </p:blipFill>
        <p:spPr>
          <a:xfrm>
            <a:off x="1103813" y="233700"/>
            <a:ext cx="3257000" cy="3874275"/>
          </a:xfrm>
          <a:prstGeom prst="rect">
            <a:avLst/>
          </a:prstGeom>
          <a:noFill/>
          <a:ln>
            <a:noFill/>
          </a:ln>
        </p:spPr>
      </p:pic>
      <p:sp>
        <p:nvSpPr>
          <p:cNvPr id="79" name="Google Shape;79;p15"/>
          <p:cNvSpPr/>
          <p:nvPr/>
        </p:nvSpPr>
        <p:spPr>
          <a:xfrm>
            <a:off x="1803763" y="4107975"/>
            <a:ext cx="5701800" cy="9765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0" name="Google Shape;80;p15"/>
          <p:cNvSpPr txBox="1"/>
          <p:nvPr/>
        </p:nvSpPr>
        <p:spPr>
          <a:xfrm>
            <a:off x="2454175" y="4423400"/>
            <a:ext cx="3365400" cy="48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Roboto"/>
                <a:ea typeface="Roboto"/>
                <a:cs typeface="Roboto"/>
                <a:sym typeface="Roboto"/>
              </a:rPr>
              <a:t>Azure data lake gen 2</a:t>
            </a:r>
            <a:endParaRPr sz="1800">
              <a:solidFill>
                <a:schemeClr val="lt1"/>
              </a:solidFill>
              <a:latin typeface="Roboto"/>
              <a:ea typeface="Roboto"/>
              <a:cs typeface="Roboto"/>
              <a:sym typeface="Roboto"/>
            </a:endParaRPr>
          </a:p>
        </p:txBody>
      </p:sp>
      <p:pic>
        <p:nvPicPr>
          <p:cNvPr id="81" name="Google Shape;81;p15"/>
          <p:cNvPicPr preferRelativeResize="0"/>
          <p:nvPr/>
        </p:nvPicPr>
        <p:blipFill>
          <a:blip r:embed="rId3">
            <a:alphaModFix/>
          </a:blip>
          <a:stretch>
            <a:fillRect/>
          </a:stretch>
        </p:blipFill>
        <p:spPr>
          <a:xfrm>
            <a:off x="4783188" y="233700"/>
            <a:ext cx="3257000" cy="38742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External Table</a:t>
            </a:r>
            <a:endParaRPr/>
          </a:p>
        </p:txBody>
      </p:sp>
      <p:sp>
        <p:nvSpPr>
          <p:cNvPr id="193" name="Google Shape;193;p3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You need to have an  EXTERNAL LOCATION and STORAGE CREDENTIALS created to access the external storage. </a:t>
            </a:r>
            <a:endParaRPr/>
          </a:p>
          <a:p>
            <a:pPr marL="457200" lvl="0" indent="-342900" algn="l" rtl="0">
              <a:spcBef>
                <a:spcPts val="0"/>
              </a:spcBef>
              <a:spcAft>
                <a:spcPts val="0"/>
              </a:spcAft>
              <a:buSzPts val="1800"/>
              <a:buChar char="➔"/>
            </a:pPr>
            <a:r>
              <a:rPr lang="en"/>
              <a:t>These can be defined for a custom file location, other than the managed storage </a:t>
            </a:r>
            <a:endParaRPr/>
          </a:p>
          <a:p>
            <a:pPr marL="457200" lvl="0" indent="-342900" algn="l" rtl="0">
              <a:spcBef>
                <a:spcPts val="0"/>
              </a:spcBef>
              <a:spcAft>
                <a:spcPts val="0"/>
              </a:spcAft>
              <a:buSzPts val="1800"/>
              <a:buChar char="➔"/>
            </a:pPr>
            <a:r>
              <a:rPr lang="en"/>
              <a:t>Dropping the table deletes the metadata from the catalog, but doesn't affect the data files.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CD8E18-957D-0E81-9084-310A777F96BD}"/>
              </a:ext>
            </a:extLst>
          </p:cNvPr>
          <p:cNvSpPr>
            <a:spLocks noGrp="1"/>
          </p:cNvSpPr>
          <p:nvPr>
            <p:ph type="title"/>
          </p:nvPr>
        </p:nvSpPr>
        <p:spPr/>
        <p:txBody>
          <a:bodyPr/>
          <a:lstStyle/>
          <a:p>
            <a:r>
              <a:rPr lang="en-US" dirty="0"/>
              <a:t>Practical</a:t>
            </a:r>
          </a:p>
        </p:txBody>
      </p:sp>
    </p:spTree>
    <p:extLst>
      <p:ext uri="{BB962C8B-B14F-4D97-AF65-F5344CB8AC3E}">
        <p14:creationId xmlns:p14="http://schemas.microsoft.com/office/powerpoint/2010/main" val="3213679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897C-218A-148C-5B9C-9752EC7D9FE9}"/>
              </a:ext>
            </a:extLst>
          </p:cNvPr>
          <p:cNvSpPr>
            <a:spLocks noGrp="1"/>
          </p:cNvSpPr>
          <p:nvPr>
            <p:ph type="title"/>
          </p:nvPr>
        </p:nvSpPr>
        <p:spPr/>
        <p:txBody>
          <a:bodyPr/>
          <a:lstStyle/>
          <a:p>
            <a:r>
              <a:rPr lang="en-US" dirty="0"/>
              <a:t>Steps</a:t>
            </a:r>
          </a:p>
        </p:txBody>
      </p:sp>
      <p:sp>
        <p:nvSpPr>
          <p:cNvPr id="3" name="Text Placeholder 2">
            <a:extLst>
              <a:ext uri="{FF2B5EF4-FFF2-40B4-BE49-F238E27FC236}">
                <a16:creationId xmlns:a16="http://schemas.microsoft.com/office/drawing/2014/main" id="{07DC668D-634C-A25E-1258-7C24EB0A2259}"/>
              </a:ext>
            </a:extLst>
          </p:cNvPr>
          <p:cNvSpPr>
            <a:spLocks noGrp="1"/>
          </p:cNvSpPr>
          <p:nvPr>
            <p:ph type="body" idx="1"/>
          </p:nvPr>
        </p:nvSpPr>
        <p:spPr>
          <a:xfrm>
            <a:off x="4958366" y="1919075"/>
            <a:ext cx="3735634" cy="2710200"/>
          </a:xfrm>
        </p:spPr>
        <p:txBody>
          <a:bodyPr/>
          <a:lstStyle/>
          <a:p>
            <a:pPr>
              <a:buFont typeface="+mj-lt"/>
              <a:buAutoNum type="arabicPeriod"/>
            </a:pPr>
            <a:r>
              <a:rPr lang="en-US" dirty="0"/>
              <a:t>Create the </a:t>
            </a:r>
            <a:r>
              <a:rPr lang="en-US" dirty="0" err="1"/>
              <a:t>databricks</a:t>
            </a:r>
            <a:r>
              <a:rPr lang="en-US" dirty="0"/>
              <a:t> service in premium tier -&gt; databricks1234</a:t>
            </a:r>
          </a:p>
          <a:p>
            <a:pPr>
              <a:buFont typeface="+mj-lt"/>
              <a:buAutoNum type="arabicPeriod"/>
            </a:pPr>
            <a:r>
              <a:rPr lang="en-US" dirty="0"/>
              <a:t>Create storage account for ADLS2  -&gt;staccrgen2</a:t>
            </a:r>
          </a:p>
          <a:p>
            <a:pPr>
              <a:buFont typeface="+mj-lt"/>
              <a:buAutoNum type="arabicPeriod"/>
            </a:pPr>
            <a:r>
              <a:rPr lang="en-US" dirty="0"/>
              <a:t>Create service for access connector for Azure Databricks -&gt; </a:t>
            </a:r>
            <a:r>
              <a:rPr lang="en-US" dirty="0" err="1"/>
              <a:t>db_uc_access</a:t>
            </a:r>
            <a:endParaRPr lang="en-US" dirty="0"/>
          </a:p>
          <a:p>
            <a:endParaRPr lang="en-US" dirty="0"/>
          </a:p>
        </p:txBody>
      </p:sp>
      <p:pic>
        <p:nvPicPr>
          <p:cNvPr id="5" name="Picture 4">
            <a:extLst>
              <a:ext uri="{FF2B5EF4-FFF2-40B4-BE49-F238E27FC236}">
                <a16:creationId xmlns:a16="http://schemas.microsoft.com/office/drawing/2014/main" id="{2781D932-55F5-DCFC-323B-2F4E9D2376B4}"/>
              </a:ext>
            </a:extLst>
          </p:cNvPr>
          <p:cNvPicPr>
            <a:picLocks noChangeAspect="1"/>
          </p:cNvPicPr>
          <p:nvPr/>
        </p:nvPicPr>
        <p:blipFill>
          <a:blip r:embed="rId2"/>
          <a:stretch>
            <a:fillRect/>
          </a:stretch>
        </p:blipFill>
        <p:spPr>
          <a:xfrm>
            <a:off x="362361" y="1919075"/>
            <a:ext cx="4596005" cy="2710200"/>
          </a:xfrm>
          <a:prstGeom prst="rect">
            <a:avLst/>
          </a:prstGeom>
        </p:spPr>
      </p:pic>
    </p:spTree>
    <p:extLst>
      <p:ext uri="{BB962C8B-B14F-4D97-AF65-F5344CB8AC3E}">
        <p14:creationId xmlns:p14="http://schemas.microsoft.com/office/powerpoint/2010/main" val="1102968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2AC5B-71C6-7D1D-49FD-7384AC47EEB2}"/>
              </a:ext>
            </a:extLst>
          </p:cNvPr>
          <p:cNvSpPr>
            <a:spLocks noGrp="1"/>
          </p:cNvSpPr>
          <p:nvPr>
            <p:ph type="title"/>
          </p:nvPr>
        </p:nvSpPr>
        <p:spPr/>
        <p:txBody>
          <a:bodyPr/>
          <a:lstStyle/>
          <a:p>
            <a:r>
              <a:rPr lang="en-US" dirty="0"/>
              <a:t>Create</a:t>
            </a:r>
          </a:p>
        </p:txBody>
      </p:sp>
      <p:sp>
        <p:nvSpPr>
          <p:cNvPr id="3" name="Text Placeholder 2">
            <a:extLst>
              <a:ext uri="{FF2B5EF4-FFF2-40B4-BE49-F238E27FC236}">
                <a16:creationId xmlns:a16="http://schemas.microsoft.com/office/drawing/2014/main" id="{786269C3-B36C-6C45-11B5-C8BF30E17739}"/>
              </a:ext>
            </a:extLst>
          </p:cNvPr>
          <p:cNvSpPr>
            <a:spLocks noGrp="1"/>
          </p:cNvSpPr>
          <p:nvPr>
            <p:ph type="body" idx="1"/>
          </p:nvPr>
        </p:nvSpPr>
        <p:spPr>
          <a:xfrm>
            <a:off x="5737538" y="1893194"/>
            <a:ext cx="2956462" cy="2736081"/>
          </a:xfrm>
        </p:spPr>
        <p:txBody>
          <a:bodyPr/>
          <a:lstStyle/>
          <a:p>
            <a:r>
              <a:rPr lang="en-US" dirty="0"/>
              <a:t>Click on </a:t>
            </a:r>
            <a:r>
              <a:rPr lang="en-US" dirty="0" err="1"/>
              <a:t>review+create</a:t>
            </a:r>
            <a:endParaRPr lang="en-US" dirty="0"/>
          </a:p>
          <a:p>
            <a:r>
              <a:rPr lang="en-US" dirty="0"/>
              <a:t>Go to the storge account </a:t>
            </a:r>
            <a:r>
              <a:rPr lang="en-US" b="1" dirty="0"/>
              <a:t>stacctgen2</a:t>
            </a:r>
          </a:p>
          <a:p>
            <a:r>
              <a:rPr lang="en-US" dirty="0"/>
              <a:t>Go to IAM -&gt; role assignment</a:t>
            </a:r>
          </a:p>
          <a:p>
            <a:r>
              <a:rPr lang="en-US" dirty="0"/>
              <a:t>Search for storage blob data </a:t>
            </a:r>
            <a:r>
              <a:rPr lang="en-US" dirty="0" err="1"/>
              <a:t>contributer</a:t>
            </a:r>
            <a:endParaRPr lang="en-US" dirty="0"/>
          </a:p>
          <a:p>
            <a:r>
              <a:rPr lang="en-US" dirty="0"/>
              <a:t>Members -&gt; Managed Identity</a:t>
            </a:r>
          </a:p>
          <a:p>
            <a:endParaRPr lang="en-US" dirty="0"/>
          </a:p>
        </p:txBody>
      </p:sp>
      <p:pic>
        <p:nvPicPr>
          <p:cNvPr id="5" name="Picture 4">
            <a:extLst>
              <a:ext uri="{FF2B5EF4-FFF2-40B4-BE49-F238E27FC236}">
                <a16:creationId xmlns:a16="http://schemas.microsoft.com/office/drawing/2014/main" id="{D3B55214-65EF-CC42-C8C4-17BFAEF96974}"/>
              </a:ext>
            </a:extLst>
          </p:cNvPr>
          <p:cNvPicPr>
            <a:picLocks noChangeAspect="1"/>
          </p:cNvPicPr>
          <p:nvPr/>
        </p:nvPicPr>
        <p:blipFill>
          <a:blip r:embed="rId2"/>
          <a:stretch>
            <a:fillRect/>
          </a:stretch>
        </p:blipFill>
        <p:spPr>
          <a:xfrm>
            <a:off x="471900" y="1825251"/>
            <a:ext cx="4656678" cy="3018217"/>
          </a:xfrm>
          <a:prstGeom prst="rect">
            <a:avLst/>
          </a:prstGeom>
        </p:spPr>
      </p:pic>
    </p:spTree>
    <p:extLst>
      <p:ext uri="{BB962C8B-B14F-4D97-AF65-F5344CB8AC3E}">
        <p14:creationId xmlns:p14="http://schemas.microsoft.com/office/powerpoint/2010/main" val="3852796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9899-2FCF-DA62-7B26-D82529374B7E}"/>
              </a:ext>
            </a:extLst>
          </p:cNvPr>
          <p:cNvSpPr>
            <a:spLocks noGrp="1"/>
          </p:cNvSpPr>
          <p:nvPr>
            <p:ph type="title"/>
          </p:nvPr>
        </p:nvSpPr>
        <p:spPr/>
        <p:txBody>
          <a:bodyPr/>
          <a:lstStyle/>
          <a:p>
            <a:r>
              <a:rPr lang="en-US" dirty="0"/>
              <a:t>Assigning role</a:t>
            </a:r>
          </a:p>
        </p:txBody>
      </p:sp>
      <p:pic>
        <p:nvPicPr>
          <p:cNvPr id="5" name="Picture 4">
            <a:extLst>
              <a:ext uri="{FF2B5EF4-FFF2-40B4-BE49-F238E27FC236}">
                <a16:creationId xmlns:a16="http://schemas.microsoft.com/office/drawing/2014/main" id="{6A8CF3C1-C989-EC6C-87FA-247F59164025}"/>
              </a:ext>
            </a:extLst>
          </p:cNvPr>
          <p:cNvPicPr>
            <a:picLocks noChangeAspect="1"/>
          </p:cNvPicPr>
          <p:nvPr/>
        </p:nvPicPr>
        <p:blipFill>
          <a:blip r:embed="rId2"/>
          <a:stretch>
            <a:fillRect/>
          </a:stretch>
        </p:blipFill>
        <p:spPr>
          <a:xfrm>
            <a:off x="566670" y="1668169"/>
            <a:ext cx="6600423" cy="3338344"/>
          </a:xfrm>
          <a:prstGeom prst="rect">
            <a:avLst/>
          </a:prstGeom>
        </p:spPr>
      </p:pic>
    </p:spTree>
    <p:extLst>
      <p:ext uri="{BB962C8B-B14F-4D97-AF65-F5344CB8AC3E}">
        <p14:creationId xmlns:p14="http://schemas.microsoft.com/office/powerpoint/2010/main" val="1786231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04188-F444-A423-3423-1E75D61CB0B9}"/>
              </a:ext>
            </a:extLst>
          </p:cNvPr>
          <p:cNvSpPr>
            <a:spLocks noGrp="1"/>
          </p:cNvSpPr>
          <p:nvPr>
            <p:ph type="title"/>
          </p:nvPr>
        </p:nvSpPr>
        <p:spPr/>
        <p:txBody>
          <a:bodyPr/>
          <a:lstStyle/>
          <a:p>
            <a:r>
              <a:rPr lang="en-US" dirty="0"/>
              <a:t>Select managed identities</a:t>
            </a:r>
          </a:p>
        </p:txBody>
      </p:sp>
      <p:sp>
        <p:nvSpPr>
          <p:cNvPr id="3" name="Text Placeholder 2">
            <a:extLst>
              <a:ext uri="{FF2B5EF4-FFF2-40B4-BE49-F238E27FC236}">
                <a16:creationId xmlns:a16="http://schemas.microsoft.com/office/drawing/2014/main" id="{8A3DA1F8-1657-DD97-356D-AC536FD50D29}"/>
              </a:ext>
            </a:extLst>
          </p:cNvPr>
          <p:cNvSpPr>
            <a:spLocks noGrp="1"/>
          </p:cNvSpPr>
          <p:nvPr>
            <p:ph type="body" idx="1"/>
          </p:nvPr>
        </p:nvSpPr>
        <p:spPr>
          <a:xfrm>
            <a:off x="5441324" y="1925391"/>
            <a:ext cx="3252676" cy="2703883"/>
          </a:xfrm>
        </p:spPr>
        <p:txBody>
          <a:bodyPr/>
          <a:lstStyle/>
          <a:p>
            <a:r>
              <a:rPr lang="en-US" dirty="0"/>
              <a:t>Select </a:t>
            </a:r>
            <a:r>
              <a:rPr lang="en-US" dirty="0" err="1"/>
              <a:t>db_uc_access</a:t>
            </a:r>
            <a:endParaRPr lang="en-US" dirty="0"/>
          </a:p>
          <a:p>
            <a:r>
              <a:rPr lang="en-US" dirty="0"/>
              <a:t>Review+ Create</a:t>
            </a:r>
          </a:p>
          <a:p>
            <a:r>
              <a:rPr lang="en-US" dirty="0"/>
              <a:t>Once this is create launch the </a:t>
            </a:r>
            <a:r>
              <a:rPr lang="en-US" dirty="0" err="1"/>
              <a:t>databricks</a:t>
            </a:r>
            <a:r>
              <a:rPr lang="en-US" dirty="0"/>
              <a:t> workspace</a:t>
            </a:r>
          </a:p>
          <a:p>
            <a:r>
              <a:rPr lang="en-US" dirty="0"/>
              <a:t> Go to </a:t>
            </a:r>
            <a:r>
              <a:rPr lang="en-US" dirty="0" err="1"/>
              <a:t>databricks</a:t>
            </a:r>
            <a:r>
              <a:rPr lang="en-US" dirty="0"/>
              <a:t> source.</a:t>
            </a:r>
          </a:p>
          <a:p>
            <a:endParaRPr lang="en-US" dirty="0"/>
          </a:p>
        </p:txBody>
      </p:sp>
      <p:pic>
        <p:nvPicPr>
          <p:cNvPr id="5" name="Picture 4">
            <a:extLst>
              <a:ext uri="{FF2B5EF4-FFF2-40B4-BE49-F238E27FC236}">
                <a16:creationId xmlns:a16="http://schemas.microsoft.com/office/drawing/2014/main" id="{89D71DE7-7E35-871B-DC32-62FE848018FF}"/>
              </a:ext>
            </a:extLst>
          </p:cNvPr>
          <p:cNvPicPr>
            <a:picLocks noChangeAspect="1"/>
          </p:cNvPicPr>
          <p:nvPr/>
        </p:nvPicPr>
        <p:blipFill>
          <a:blip r:embed="rId2"/>
          <a:stretch>
            <a:fillRect/>
          </a:stretch>
        </p:blipFill>
        <p:spPr>
          <a:xfrm>
            <a:off x="276895" y="1994639"/>
            <a:ext cx="4938649" cy="2634635"/>
          </a:xfrm>
          <a:prstGeom prst="rect">
            <a:avLst/>
          </a:prstGeom>
        </p:spPr>
      </p:pic>
    </p:spTree>
    <p:extLst>
      <p:ext uri="{BB962C8B-B14F-4D97-AF65-F5344CB8AC3E}">
        <p14:creationId xmlns:p14="http://schemas.microsoft.com/office/powerpoint/2010/main" val="726689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A6D04-B7D9-470B-4326-D1AA6C1B1A2A}"/>
              </a:ext>
            </a:extLst>
          </p:cNvPr>
          <p:cNvSpPr>
            <a:spLocks noGrp="1"/>
          </p:cNvSpPr>
          <p:nvPr>
            <p:ph type="title"/>
          </p:nvPr>
        </p:nvSpPr>
        <p:spPr/>
        <p:txBody>
          <a:bodyPr/>
          <a:lstStyle/>
          <a:p>
            <a:r>
              <a:rPr lang="en-US" dirty="0"/>
              <a:t>Databricks account consol</a:t>
            </a:r>
          </a:p>
        </p:txBody>
      </p:sp>
      <p:sp>
        <p:nvSpPr>
          <p:cNvPr id="3" name="Text Placeholder 2">
            <a:extLst>
              <a:ext uri="{FF2B5EF4-FFF2-40B4-BE49-F238E27FC236}">
                <a16:creationId xmlns:a16="http://schemas.microsoft.com/office/drawing/2014/main" id="{77DCC9EC-A408-CAC3-9267-DA6ED8EB3A96}"/>
              </a:ext>
            </a:extLst>
          </p:cNvPr>
          <p:cNvSpPr>
            <a:spLocks noGrp="1"/>
          </p:cNvSpPr>
          <p:nvPr>
            <p:ph type="body" idx="1"/>
          </p:nvPr>
        </p:nvSpPr>
        <p:spPr>
          <a:xfrm>
            <a:off x="4913290" y="1828800"/>
            <a:ext cx="3780710" cy="2800475"/>
          </a:xfrm>
        </p:spPr>
        <p:txBody>
          <a:bodyPr/>
          <a:lstStyle/>
          <a:p>
            <a:r>
              <a:rPr lang="en-US" dirty="0">
                <a:hlinkClick r:id="rId2"/>
              </a:rPr>
              <a:t>https://accounts.azuredatabricks.net/</a:t>
            </a:r>
            <a:endParaRPr lang="en-US" dirty="0"/>
          </a:p>
          <a:p>
            <a:r>
              <a:rPr lang="en-US" dirty="0"/>
              <a:t>Here to add external user</a:t>
            </a:r>
          </a:p>
          <a:p>
            <a:endParaRPr lang="en-US" dirty="0"/>
          </a:p>
        </p:txBody>
      </p:sp>
    </p:spTree>
    <p:extLst>
      <p:ext uri="{BB962C8B-B14F-4D97-AF65-F5344CB8AC3E}">
        <p14:creationId xmlns:p14="http://schemas.microsoft.com/office/powerpoint/2010/main" val="1955949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C617E-5B98-5217-E3F4-4374AB555021}"/>
              </a:ext>
            </a:extLst>
          </p:cNvPr>
          <p:cNvSpPr>
            <a:spLocks noGrp="1"/>
          </p:cNvSpPr>
          <p:nvPr>
            <p:ph type="title"/>
          </p:nvPr>
        </p:nvSpPr>
        <p:spPr/>
        <p:txBody>
          <a:bodyPr/>
          <a:lstStyle/>
          <a:p>
            <a:r>
              <a:rPr lang="en-US" dirty="0"/>
              <a:t>Access control in </a:t>
            </a:r>
            <a:r>
              <a:rPr lang="en-US" dirty="0" err="1"/>
              <a:t>databricks</a:t>
            </a:r>
            <a:endParaRPr lang="en-US" dirty="0"/>
          </a:p>
        </p:txBody>
      </p:sp>
      <p:sp>
        <p:nvSpPr>
          <p:cNvPr id="3" name="Text Placeholder 2">
            <a:extLst>
              <a:ext uri="{FF2B5EF4-FFF2-40B4-BE49-F238E27FC236}">
                <a16:creationId xmlns:a16="http://schemas.microsoft.com/office/drawing/2014/main" id="{DC423D4C-2C1C-8FCC-F380-030220C9BA04}"/>
              </a:ext>
            </a:extLst>
          </p:cNvPr>
          <p:cNvSpPr>
            <a:spLocks noGrp="1"/>
          </p:cNvSpPr>
          <p:nvPr>
            <p:ph type="body" idx="1"/>
          </p:nvPr>
        </p:nvSpPr>
        <p:spPr>
          <a:xfrm>
            <a:off x="5222382" y="1835239"/>
            <a:ext cx="3471617" cy="2794036"/>
          </a:xfrm>
        </p:spPr>
        <p:txBody>
          <a:bodyPr/>
          <a:lstStyle/>
          <a:p>
            <a:r>
              <a:rPr lang="en-US" dirty="0"/>
              <a:t>Check here for permissions to the workspaces.</a:t>
            </a:r>
          </a:p>
          <a:p>
            <a:r>
              <a:rPr lang="en-US" dirty="0"/>
              <a:t>To resolve this error follow the next steps</a:t>
            </a:r>
          </a:p>
          <a:p>
            <a:endParaRPr lang="en-US" dirty="0"/>
          </a:p>
        </p:txBody>
      </p:sp>
      <p:pic>
        <p:nvPicPr>
          <p:cNvPr id="7" name="Picture 6">
            <a:extLst>
              <a:ext uri="{FF2B5EF4-FFF2-40B4-BE49-F238E27FC236}">
                <a16:creationId xmlns:a16="http://schemas.microsoft.com/office/drawing/2014/main" id="{D2968A40-BE19-3EB1-5668-FF7DC1A8CCCB}"/>
              </a:ext>
            </a:extLst>
          </p:cNvPr>
          <p:cNvPicPr>
            <a:picLocks noChangeAspect="1"/>
          </p:cNvPicPr>
          <p:nvPr/>
        </p:nvPicPr>
        <p:blipFill>
          <a:blip r:embed="rId2"/>
          <a:stretch>
            <a:fillRect/>
          </a:stretch>
        </p:blipFill>
        <p:spPr>
          <a:xfrm>
            <a:off x="105391" y="1800096"/>
            <a:ext cx="5116991" cy="2864321"/>
          </a:xfrm>
          <a:prstGeom prst="rect">
            <a:avLst/>
          </a:prstGeom>
        </p:spPr>
      </p:pic>
    </p:spTree>
    <p:extLst>
      <p:ext uri="{BB962C8B-B14F-4D97-AF65-F5344CB8AC3E}">
        <p14:creationId xmlns:p14="http://schemas.microsoft.com/office/powerpoint/2010/main" val="2940720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A90139-8581-7F9A-9204-DE95AA353CA8}"/>
              </a:ext>
            </a:extLst>
          </p:cNvPr>
          <p:cNvSpPr>
            <a:spLocks noGrp="1"/>
          </p:cNvSpPr>
          <p:nvPr>
            <p:ph type="body" idx="1"/>
          </p:nvPr>
        </p:nvSpPr>
        <p:spPr>
          <a:xfrm>
            <a:off x="83713" y="103032"/>
            <a:ext cx="9105363" cy="4732986"/>
          </a:xfrm>
        </p:spPr>
        <p:txBody>
          <a:bodyPr/>
          <a:lstStyle/>
          <a:p>
            <a:pPr algn="l"/>
            <a:r>
              <a:rPr lang="en-US" b="0" i="0" dirty="0">
                <a:solidFill>
                  <a:srgbClr val="111111"/>
                </a:solidFill>
                <a:effectLst/>
                <a:latin typeface="-apple-system"/>
              </a:rPr>
              <a:t>It looks like you’re encountering an issue where your user account isn’t recognized in the specified tenant. This typically happens when the account you’re using hasn’t been added as an external user in that tenant. Here are the steps to resolve this:</a:t>
            </a:r>
          </a:p>
          <a:p>
            <a:pPr algn="l">
              <a:buFont typeface="+mj-lt"/>
              <a:buAutoNum type="arabicPeriod"/>
            </a:pPr>
            <a:r>
              <a:rPr lang="en-US" b="1" i="0" dirty="0">
                <a:solidFill>
                  <a:srgbClr val="111111"/>
                </a:solidFill>
                <a:effectLst/>
                <a:latin typeface="-apple-system"/>
              </a:rPr>
              <a:t>Add the User as a Guest</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Log in to the Azure portal with an account that has the necessary permissions.</a:t>
            </a:r>
          </a:p>
          <a:p>
            <a:pPr marL="742950" lvl="1" indent="-285750" algn="l">
              <a:buFont typeface="+mj-lt"/>
              <a:buAutoNum type="arabicPeriod"/>
            </a:pPr>
            <a:r>
              <a:rPr lang="en-US" b="0" i="0" dirty="0">
                <a:solidFill>
                  <a:srgbClr val="111111"/>
                </a:solidFill>
                <a:effectLst/>
                <a:latin typeface="-apple-system"/>
              </a:rPr>
              <a:t>Navigate to the </a:t>
            </a:r>
            <a:r>
              <a:rPr lang="en-US" b="1" i="0" dirty="0">
                <a:solidFill>
                  <a:srgbClr val="111111"/>
                </a:solidFill>
                <a:effectLst/>
                <a:latin typeface="-apple-system"/>
              </a:rPr>
              <a:t>Azure Active Directory</a:t>
            </a:r>
            <a:r>
              <a:rPr lang="en-US" b="0" i="0" dirty="0">
                <a:solidFill>
                  <a:srgbClr val="111111"/>
                </a:solidFill>
                <a:effectLst/>
                <a:latin typeface="-apple-system"/>
              </a:rPr>
              <a:t> blade.</a:t>
            </a:r>
          </a:p>
          <a:p>
            <a:pPr marL="742950" lvl="1" indent="-285750" algn="l">
              <a:buFont typeface="+mj-lt"/>
              <a:buAutoNum type="arabicPeriod"/>
            </a:pPr>
            <a:r>
              <a:rPr lang="en-US" b="0" i="0" dirty="0">
                <a:solidFill>
                  <a:srgbClr val="111111"/>
                </a:solidFill>
                <a:effectLst/>
                <a:latin typeface="-apple-system"/>
              </a:rPr>
              <a:t>Click on the </a:t>
            </a:r>
            <a:r>
              <a:rPr lang="en-US" b="1" i="0" dirty="0">
                <a:solidFill>
                  <a:srgbClr val="111111"/>
                </a:solidFill>
                <a:effectLst/>
                <a:latin typeface="-apple-system"/>
              </a:rPr>
              <a:t>Users</a:t>
            </a:r>
            <a:r>
              <a:rPr lang="en-US" b="0" i="0" dirty="0">
                <a:solidFill>
                  <a:srgbClr val="111111"/>
                </a:solidFill>
                <a:effectLst/>
                <a:latin typeface="-apple-system"/>
              </a:rPr>
              <a:t> blade.</a:t>
            </a:r>
          </a:p>
          <a:p>
            <a:pPr marL="742950" lvl="1" indent="-285750" algn="l">
              <a:buFont typeface="+mj-lt"/>
              <a:buAutoNum type="arabicPeriod"/>
            </a:pPr>
            <a:r>
              <a:rPr lang="en-US" b="0" i="0" dirty="0">
                <a:solidFill>
                  <a:srgbClr val="111111"/>
                </a:solidFill>
                <a:effectLst/>
                <a:latin typeface="-apple-system"/>
              </a:rPr>
              <a:t>Select </a:t>
            </a:r>
            <a:r>
              <a:rPr lang="en-US" b="1" i="0" dirty="0">
                <a:solidFill>
                  <a:srgbClr val="111111"/>
                </a:solidFill>
                <a:effectLst/>
                <a:latin typeface="-apple-system"/>
              </a:rPr>
              <a:t>New guest user</a:t>
            </a:r>
            <a:r>
              <a:rPr lang="en-US" b="0" i="0" dirty="0">
                <a:solidFill>
                  <a:srgbClr val="111111"/>
                </a:solidFill>
                <a:effectLst/>
                <a:latin typeface="-apple-system"/>
              </a:rPr>
              <a:t> and follow the prompts to add the user.</a:t>
            </a:r>
          </a:p>
          <a:p>
            <a:pPr algn="l">
              <a:buFont typeface="+mj-lt"/>
              <a:buAutoNum type="arabicPeriod"/>
            </a:pPr>
            <a:r>
              <a:rPr lang="en-US" b="1" i="0" dirty="0">
                <a:solidFill>
                  <a:srgbClr val="111111"/>
                </a:solidFill>
                <a:effectLst/>
                <a:latin typeface="-apple-system"/>
              </a:rPr>
              <a:t>Accept the Invitation</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The user will receive an email invitation. They need to accept this invitation to be added as a guest user in the tenant.</a:t>
            </a:r>
          </a:p>
          <a:p>
            <a:pPr algn="l">
              <a:buFont typeface="+mj-lt"/>
              <a:buAutoNum type="arabicPeriod"/>
            </a:pPr>
            <a:r>
              <a:rPr lang="en-US" b="1" i="0" dirty="0">
                <a:solidFill>
                  <a:srgbClr val="111111"/>
                </a:solidFill>
                <a:effectLst/>
                <a:latin typeface="-apple-system"/>
              </a:rPr>
              <a:t>Retry Access</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Once the user is added as a guest, they should be able to access the application.</a:t>
            </a:r>
          </a:p>
          <a:p>
            <a:endParaRPr lang="en-US" dirty="0"/>
          </a:p>
        </p:txBody>
      </p:sp>
    </p:spTree>
    <p:extLst>
      <p:ext uri="{BB962C8B-B14F-4D97-AF65-F5344CB8AC3E}">
        <p14:creationId xmlns:p14="http://schemas.microsoft.com/office/powerpoint/2010/main" val="20474469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9875-AC10-5A5A-BD34-47BF033738C7}"/>
              </a:ext>
            </a:extLst>
          </p:cNvPr>
          <p:cNvSpPr>
            <a:spLocks noGrp="1"/>
          </p:cNvSpPr>
          <p:nvPr>
            <p:ph type="title"/>
          </p:nvPr>
        </p:nvSpPr>
        <p:spPr/>
        <p:txBody>
          <a:bodyPr/>
          <a:lstStyle/>
          <a:p>
            <a:r>
              <a:rPr lang="en-US" dirty="0"/>
              <a:t>Add new user through Entra ID</a:t>
            </a:r>
          </a:p>
        </p:txBody>
      </p:sp>
      <p:sp>
        <p:nvSpPr>
          <p:cNvPr id="3" name="Text Placeholder 2">
            <a:extLst>
              <a:ext uri="{FF2B5EF4-FFF2-40B4-BE49-F238E27FC236}">
                <a16:creationId xmlns:a16="http://schemas.microsoft.com/office/drawing/2014/main" id="{A3CBB743-109E-36BB-9067-159A6CFF0D18}"/>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E5CB8B26-6967-7752-9635-A1641E71996D}"/>
              </a:ext>
            </a:extLst>
          </p:cNvPr>
          <p:cNvPicPr>
            <a:picLocks noChangeAspect="1"/>
          </p:cNvPicPr>
          <p:nvPr/>
        </p:nvPicPr>
        <p:blipFill>
          <a:blip r:embed="rId2"/>
          <a:stretch>
            <a:fillRect/>
          </a:stretch>
        </p:blipFill>
        <p:spPr>
          <a:xfrm>
            <a:off x="0" y="1725323"/>
            <a:ext cx="9144000" cy="3097704"/>
          </a:xfrm>
          <a:prstGeom prst="rect">
            <a:avLst/>
          </a:prstGeom>
        </p:spPr>
      </p:pic>
    </p:spTree>
    <p:extLst>
      <p:ext uri="{BB962C8B-B14F-4D97-AF65-F5344CB8AC3E}">
        <p14:creationId xmlns:p14="http://schemas.microsoft.com/office/powerpoint/2010/main" val="1612751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6"/>
          <p:cNvPicPr preferRelativeResize="0"/>
          <p:nvPr/>
        </p:nvPicPr>
        <p:blipFill>
          <a:blip r:embed="rId3">
            <a:alphaModFix/>
          </a:blip>
          <a:stretch>
            <a:fillRect/>
          </a:stretch>
        </p:blipFill>
        <p:spPr>
          <a:xfrm>
            <a:off x="152400" y="152400"/>
            <a:ext cx="4295775" cy="4552950"/>
          </a:xfrm>
          <a:prstGeom prst="rect">
            <a:avLst/>
          </a:prstGeom>
          <a:noFill/>
          <a:ln>
            <a:noFill/>
          </a:ln>
        </p:spPr>
      </p:pic>
      <p:pic>
        <p:nvPicPr>
          <p:cNvPr id="87" name="Google Shape;87;p16"/>
          <p:cNvPicPr preferRelativeResize="0"/>
          <p:nvPr/>
        </p:nvPicPr>
        <p:blipFill>
          <a:blip r:embed="rId4">
            <a:alphaModFix/>
          </a:blip>
          <a:stretch>
            <a:fillRect/>
          </a:stretch>
        </p:blipFill>
        <p:spPr>
          <a:xfrm>
            <a:off x="4659350" y="152400"/>
            <a:ext cx="4238625" cy="45529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65CB6-B7DD-3DE5-2075-DD6B537C5AD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328E6E2-0478-0738-E89D-CDD602493FD6}"/>
              </a:ext>
            </a:extLst>
          </p:cNvPr>
          <p:cNvSpPr>
            <a:spLocks noGrp="1"/>
          </p:cNvSpPr>
          <p:nvPr>
            <p:ph type="body" idx="1"/>
          </p:nvPr>
        </p:nvSpPr>
        <p:spPr>
          <a:xfrm>
            <a:off x="6632620" y="1732208"/>
            <a:ext cx="2061380" cy="2897067"/>
          </a:xfrm>
        </p:spPr>
        <p:txBody>
          <a:bodyPr/>
          <a:lstStyle/>
          <a:p>
            <a:r>
              <a:rPr lang="en-US" dirty="0"/>
              <a:t>Copy user principal name</a:t>
            </a:r>
          </a:p>
          <a:p>
            <a:r>
              <a:rPr lang="en-US" dirty="0"/>
              <a:t>And password</a:t>
            </a:r>
          </a:p>
        </p:txBody>
      </p:sp>
      <p:pic>
        <p:nvPicPr>
          <p:cNvPr id="5" name="Picture 4">
            <a:extLst>
              <a:ext uri="{FF2B5EF4-FFF2-40B4-BE49-F238E27FC236}">
                <a16:creationId xmlns:a16="http://schemas.microsoft.com/office/drawing/2014/main" id="{425A6863-4D94-460E-1BFD-3CBBADE2022F}"/>
              </a:ext>
            </a:extLst>
          </p:cNvPr>
          <p:cNvPicPr>
            <a:picLocks noChangeAspect="1"/>
          </p:cNvPicPr>
          <p:nvPr/>
        </p:nvPicPr>
        <p:blipFill>
          <a:blip r:embed="rId2"/>
          <a:stretch>
            <a:fillRect/>
          </a:stretch>
        </p:blipFill>
        <p:spPr>
          <a:xfrm>
            <a:off x="353743" y="1732208"/>
            <a:ext cx="3583298" cy="3327579"/>
          </a:xfrm>
          <a:prstGeom prst="rect">
            <a:avLst/>
          </a:prstGeom>
        </p:spPr>
      </p:pic>
    </p:spTree>
    <p:extLst>
      <p:ext uri="{BB962C8B-B14F-4D97-AF65-F5344CB8AC3E}">
        <p14:creationId xmlns:p14="http://schemas.microsoft.com/office/powerpoint/2010/main" val="28459149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B7A72-689D-CE97-2F2F-C96AC32E0C3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11AE5EB-4211-A9C0-A4EE-A28E05871E56}"/>
              </a:ext>
            </a:extLst>
          </p:cNvPr>
          <p:cNvSpPr>
            <a:spLocks noGrp="1"/>
          </p:cNvSpPr>
          <p:nvPr>
            <p:ph type="body" idx="1"/>
          </p:nvPr>
        </p:nvSpPr>
        <p:spPr>
          <a:xfrm>
            <a:off x="5956478" y="1919075"/>
            <a:ext cx="3020097" cy="3032030"/>
          </a:xfrm>
        </p:spPr>
        <p:txBody>
          <a:bodyPr/>
          <a:lstStyle/>
          <a:p>
            <a:r>
              <a:rPr lang="en-US" dirty="0"/>
              <a:t>Go to role assignment and search for global administration</a:t>
            </a:r>
          </a:p>
        </p:txBody>
      </p:sp>
      <p:pic>
        <p:nvPicPr>
          <p:cNvPr id="5" name="Picture 4">
            <a:extLst>
              <a:ext uri="{FF2B5EF4-FFF2-40B4-BE49-F238E27FC236}">
                <a16:creationId xmlns:a16="http://schemas.microsoft.com/office/drawing/2014/main" id="{A36FCC21-D9D9-BA66-6AF9-65AA445BA3EB}"/>
              </a:ext>
            </a:extLst>
          </p:cNvPr>
          <p:cNvPicPr>
            <a:picLocks noChangeAspect="1"/>
          </p:cNvPicPr>
          <p:nvPr/>
        </p:nvPicPr>
        <p:blipFill>
          <a:blip r:embed="rId2"/>
          <a:stretch>
            <a:fillRect/>
          </a:stretch>
        </p:blipFill>
        <p:spPr>
          <a:xfrm>
            <a:off x="0" y="1919075"/>
            <a:ext cx="5826134" cy="3032030"/>
          </a:xfrm>
          <a:prstGeom prst="rect">
            <a:avLst/>
          </a:prstGeom>
        </p:spPr>
      </p:pic>
    </p:spTree>
    <p:extLst>
      <p:ext uri="{BB962C8B-B14F-4D97-AF65-F5344CB8AC3E}">
        <p14:creationId xmlns:p14="http://schemas.microsoft.com/office/powerpoint/2010/main" val="14775431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11F4D-1D3E-B27A-346A-EBBEFE910B2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8683F8C-AF3F-CF27-074A-1300AC6D4C15}"/>
              </a:ext>
            </a:extLst>
          </p:cNvPr>
          <p:cNvSpPr>
            <a:spLocks noGrp="1"/>
          </p:cNvSpPr>
          <p:nvPr>
            <p:ph type="body" idx="1"/>
          </p:nvPr>
        </p:nvSpPr>
        <p:spPr>
          <a:xfrm>
            <a:off x="4481848" y="1983347"/>
            <a:ext cx="4212152" cy="2645928"/>
          </a:xfrm>
        </p:spPr>
        <p:txBody>
          <a:bodyPr/>
          <a:lstStyle/>
          <a:p>
            <a:r>
              <a:rPr lang="en-US" dirty="0"/>
              <a:t>Go to </a:t>
            </a:r>
            <a:r>
              <a:rPr lang="en-US" dirty="0" err="1"/>
              <a:t>databricks</a:t>
            </a:r>
            <a:r>
              <a:rPr lang="en-US" dirty="0"/>
              <a:t> add the service principal and add the proper values</a:t>
            </a:r>
          </a:p>
          <a:p>
            <a:r>
              <a:rPr lang="en-US" dirty="0"/>
              <a:t>https://learn.microsoft.com/en-us/answers/questions/1373629/databricks-error</a:t>
            </a:r>
          </a:p>
        </p:txBody>
      </p:sp>
      <p:pic>
        <p:nvPicPr>
          <p:cNvPr id="7" name="Picture 6">
            <a:extLst>
              <a:ext uri="{FF2B5EF4-FFF2-40B4-BE49-F238E27FC236}">
                <a16:creationId xmlns:a16="http://schemas.microsoft.com/office/drawing/2014/main" id="{CB75134F-57BA-3DFA-1F17-43C7F1412C9A}"/>
              </a:ext>
            </a:extLst>
          </p:cNvPr>
          <p:cNvPicPr>
            <a:picLocks noChangeAspect="1"/>
          </p:cNvPicPr>
          <p:nvPr/>
        </p:nvPicPr>
        <p:blipFill>
          <a:blip r:embed="rId2"/>
          <a:stretch>
            <a:fillRect/>
          </a:stretch>
        </p:blipFill>
        <p:spPr>
          <a:xfrm>
            <a:off x="267856" y="1983347"/>
            <a:ext cx="3806251" cy="2876818"/>
          </a:xfrm>
          <a:prstGeom prst="rect">
            <a:avLst/>
          </a:prstGeom>
        </p:spPr>
      </p:pic>
    </p:spTree>
    <p:extLst>
      <p:ext uri="{BB962C8B-B14F-4D97-AF65-F5344CB8AC3E}">
        <p14:creationId xmlns:p14="http://schemas.microsoft.com/office/powerpoint/2010/main" val="527842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F7D5-2166-ED45-58DD-DC90C3ABDAB8}"/>
              </a:ext>
            </a:extLst>
          </p:cNvPr>
          <p:cNvPicPr>
            <a:picLocks noChangeAspect="1"/>
          </p:cNvPicPr>
          <p:nvPr/>
        </p:nvPicPr>
        <p:blipFill>
          <a:blip r:embed="rId2"/>
          <a:stretch>
            <a:fillRect/>
          </a:stretch>
        </p:blipFill>
        <p:spPr>
          <a:xfrm>
            <a:off x="987469" y="875763"/>
            <a:ext cx="7370920" cy="3716594"/>
          </a:xfrm>
          <a:prstGeom prst="rect">
            <a:avLst/>
          </a:prstGeom>
        </p:spPr>
      </p:pic>
    </p:spTree>
    <p:extLst>
      <p:ext uri="{BB962C8B-B14F-4D97-AF65-F5344CB8AC3E}">
        <p14:creationId xmlns:p14="http://schemas.microsoft.com/office/powerpoint/2010/main" val="12119262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C4E5-3CE9-A0D5-C9F3-C21EB3811C25}"/>
              </a:ext>
            </a:extLst>
          </p:cNvPr>
          <p:cNvSpPr>
            <a:spLocks noGrp="1"/>
          </p:cNvSpPr>
          <p:nvPr>
            <p:ph type="title"/>
          </p:nvPr>
        </p:nvSpPr>
        <p:spPr/>
        <p:txBody>
          <a:bodyPr/>
          <a:lstStyle/>
          <a:p>
            <a:r>
              <a:rPr lang="en-US" dirty="0"/>
              <a:t>Moving to accounts console</a:t>
            </a:r>
          </a:p>
        </p:txBody>
      </p:sp>
      <p:pic>
        <p:nvPicPr>
          <p:cNvPr id="5" name="Picture 4">
            <a:extLst>
              <a:ext uri="{FF2B5EF4-FFF2-40B4-BE49-F238E27FC236}">
                <a16:creationId xmlns:a16="http://schemas.microsoft.com/office/drawing/2014/main" id="{EBACD4DA-3CD9-AB9F-B03C-BB47332597D6}"/>
              </a:ext>
            </a:extLst>
          </p:cNvPr>
          <p:cNvPicPr>
            <a:picLocks noChangeAspect="1"/>
          </p:cNvPicPr>
          <p:nvPr/>
        </p:nvPicPr>
        <p:blipFill>
          <a:blip r:embed="rId2"/>
          <a:stretch>
            <a:fillRect/>
          </a:stretch>
        </p:blipFill>
        <p:spPr>
          <a:xfrm>
            <a:off x="141667" y="1506425"/>
            <a:ext cx="9144000" cy="3687407"/>
          </a:xfrm>
          <a:prstGeom prst="rect">
            <a:avLst/>
          </a:prstGeom>
        </p:spPr>
      </p:pic>
    </p:spTree>
    <p:extLst>
      <p:ext uri="{BB962C8B-B14F-4D97-AF65-F5344CB8AC3E}">
        <p14:creationId xmlns:p14="http://schemas.microsoft.com/office/powerpoint/2010/main" val="24791123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16360-D950-C8E0-550B-FB07A5E1153E}"/>
              </a:ext>
            </a:extLst>
          </p:cNvPr>
          <p:cNvSpPr>
            <a:spLocks noGrp="1"/>
          </p:cNvSpPr>
          <p:nvPr>
            <p:ph type="title"/>
          </p:nvPr>
        </p:nvSpPr>
        <p:spPr/>
        <p:txBody>
          <a:bodyPr/>
          <a:lstStyle/>
          <a:p>
            <a:r>
              <a:rPr lang="en-US" dirty="0"/>
              <a:t>Copy access id</a:t>
            </a:r>
          </a:p>
        </p:txBody>
      </p:sp>
      <p:sp>
        <p:nvSpPr>
          <p:cNvPr id="3" name="Text Placeholder 2">
            <a:extLst>
              <a:ext uri="{FF2B5EF4-FFF2-40B4-BE49-F238E27FC236}">
                <a16:creationId xmlns:a16="http://schemas.microsoft.com/office/drawing/2014/main" id="{656137E0-716E-B5B5-5C54-683031E846B4}"/>
              </a:ext>
            </a:extLst>
          </p:cNvPr>
          <p:cNvSpPr>
            <a:spLocks noGrp="1"/>
          </p:cNvSpPr>
          <p:nvPr>
            <p:ph type="body" idx="1"/>
          </p:nvPr>
        </p:nvSpPr>
        <p:spPr>
          <a:xfrm>
            <a:off x="5666704" y="1893194"/>
            <a:ext cx="3316310" cy="2975020"/>
          </a:xfrm>
        </p:spPr>
        <p:txBody>
          <a:bodyPr/>
          <a:lstStyle/>
          <a:p>
            <a:r>
              <a:rPr lang="en-US" dirty="0"/>
              <a:t>After passing the ID to </a:t>
            </a:r>
            <a:r>
              <a:rPr lang="en-US" dirty="0" err="1"/>
              <a:t>metastore</a:t>
            </a:r>
            <a:r>
              <a:rPr lang="en-US" dirty="0"/>
              <a:t> create the </a:t>
            </a:r>
            <a:r>
              <a:rPr lang="en-US" dirty="0" err="1"/>
              <a:t>metastore</a:t>
            </a:r>
            <a:r>
              <a:rPr lang="en-US" dirty="0"/>
              <a:t>.</a:t>
            </a:r>
          </a:p>
        </p:txBody>
      </p:sp>
      <p:pic>
        <p:nvPicPr>
          <p:cNvPr id="5" name="Picture 4">
            <a:extLst>
              <a:ext uri="{FF2B5EF4-FFF2-40B4-BE49-F238E27FC236}">
                <a16:creationId xmlns:a16="http://schemas.microsoft.com/office/drawing/2014/main" id="{72A78151-A68F-A0FD-2A31-49989DACE321}"/>
              </a:ext>
            </a:extLst>
          </p:cNvPr>
          <p:cNvPicPr>
            <a:picLocks noChangeAspect="1"/>
          </p:cNvPicPr>
          <p:nvPr/>
        </p:nvPicPr>
        <p:blipFill>
          <a:blip r:embed="rId2"/>
          <a:stretch>
            <a:fillRect/>
          </a:stretch>
        </p:blipFill>
        <p:spPr>
          <a:xfrm>
            <a:off x="0" y="2189407"/>
            <a:ext cx="5571764" cy="2130823"/>
          </a:xfrm>
          <a:prstGeom prst="rect">
            <a:avLst/>
          </a:prstGeom>
        </p:spPr>
      </p:pic>
    </p:spTree>
    <p:extLst>
      <p:ext uri="{BB962C8B-B14F-4D97-AF65-F5344CB8AC3E}">
        <p14:creationId xmlns:p14="http://schemas.microsoft.com/office/powerpoint/2010/main" val="3228549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DBAD6-8BD8-483E-D9C3-BA3BD4C11987}"/>
              </a:ext>
            </a:extLst>
          </p:cNvPr>
          <p:cNvSpPr>
            <a:spLocks noGrp="1"/>
          </p:cNvSpPr>
          <p:nvPr>
            <p:ph type="title"/>
          </p:nvPr>
        </p:nvSpPr>
        <p:spPr/>
        <p:txBody>
          <a:bodyPr/>
          <a:lstStyle/>
          <a:p>
            <a:r>
              <a:rPr lang="en-US" dirty="0"/>
              <a:t>Create the </a:t>
            </a:r>
            <a:r>
              <a:rPr lang="en-US" dirty="0" err="1"/>
              <a:t>metastore</a:t>
            </a:r>
            <a:endParaRPr lang="en-US" dirty="0"/>
          </a:p>
        </p:txBody>
      </p:sp>
      <p:sp>
        <p:nvSpPr>
          <p:cNvPr id="3" name="Text Placeholder 2">
            <a:extLst>
              <a:ext uri="{FF2B5EF4-FFF2-40B4-BE49-F238E27FC236}">
                <a16:creationId xmlns:a16="http://schemas.microsoft.com/office/drawing/2014/main" id="{BDF3E4AB-00A8-0174-6CF6-B302C83B4382}"/>
              </a:ext>
            </a:extLst>
          </p:cNvPr>
          <p:cNvSpPr>
            <a:spLocks noGrp="1"/>
          </p:cNvSpPr>
          <p:nvPr>
            <p:ph type="body" idx="1"/>
          </p:nvPr>
        </p:nvSpPr>
        <p:spPr>
          <a:xfrm>
            <a:off x="3129566" y="1725769"/>
            <a:ext cx="6014434" cy="3277673"/>
          </a:xfrm>
        </p:spPr>
        <p:txBody>
          <a:bodyPr/>
          <a:lstStyle/>
          <a:p>
            <a:r>
              <a:rPr lang="en-US" dirty="0"/>
              <a:t>Go to </a:t>
            </a:r>
            <a:r>
              <a:rPr lang="en-US" dirty="0" err="1"/>
              <a:t>catlog</a:t>
            </a:r>
            <a:r>
              <a:rPr lang="en-US" dirty="0"/>
              <a:t> and create </a:t>
            </a:r>
            <a:r>
              <a:rPr lang="en-US" dirty="0" err="1"/>
              <a:t>metastore</a:t>
            </a:r>
            <a:endParaRPr lang="en-US" dirty="0"/>
          </a:p>
          <a:p>
            <a:r>
              <a:rPr lang="en-US" dirty="0"/>
              <a:t>Provide the name</a:t>
            </a:r>
          </a:p>
          <a:p>
            <a:r>
              <a:rPr lang="en-US" dirty="0"/>
              <a:t>Select the proper region</a:t>
            </a:r>
          </a:p>
          <a:p>
            <a:r>
              <a:rPr lang="en-US" dirty="0"/>
              <a:t>Pass the path to container having format as mentioned here:</a:t>
            </a:r>
          </a:p>
          <a:p>
            <a:r>
              <a:rPr lang="en-US" dirty="0">
                <a:hlinkClick r:id="rId2"/>
              </a:rPr>
              <a:t>container@storage.dfs.core.window.net</a:t>
            </a:r>
            <a:endParaRPr lang="en-US" dirty="0"/>
          </a:p>
          <a:p>
            <a:r>
              <a:rPr lang="en-US" dirty="0"/>
              <a:t>Pass the ID available in Unity catalog access</a:t>
            </a:r>
          </a:p>
          <a:p>
            <a:endParaRPr lang="en-US" dirty="0"/>
          </a:p>
          <a:p>
            <a:endParaRPr lang="en-US" dirty="0"/>
          </a:p>
        </p:txBody>
      </p:sp>
      <p:pic>
        <p:nvPicPr>
          <p:cNvPr id="9" name="Picture 8">
            <a:extLst>
              <a:ext uri="{FF2B5EF4-FFF2-40B4-BE49-F238E27FC236}">
                <a16:creationId xmlns:a16="http://schemas.microsoft.com/office/drawing/2014/main" id="{0F0E61BC-14E4-6C39-D301-E812D5006CA8}"/>
              </a:ext>
            </a:extLst>
          </p:cNvPr>
          <p:cNvPicPr>
            <a:picLocks noChangeAspect="1"/>
          </p:cNvPicPr>
          <p:nvPr/>
        </p:nvPicPr>
        <p:blipFill>
          <a:blip r:embed="rId3"/>
          <a:stretch>
            <a:fillRect/>
          </a:stretch>
        </p:blipFill>
        <p:spPr>
          <a:xfrm>
            <a:off x="293847" y="1725769"/>
            <a:ext cx="2610922" cy="3063562"/>
          </a:xfrm>
          <a:prstGeom prst="rect">
            <a:avLst/>
          </a:prstGeom>
        </p:spPr>
      </p:pic>
    </p:spTree>
    <p:extLst>
      <p:ext uri="{BB962C8B-B14F-4D97-AF65-F5344CB8AC3E}">
        <p14:creationId xmlns:p14="http://schemas.microsoft.com/office/powerpoint/2010/main" val="1814775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E52CD-F285-1103-BB80-ACFAB9AEC8B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E34A5C8-3913-20AD-C157-C2D905F0C1B0}"/>
              </a:ext>
            </a:extLst>
          </p:cNvPr>
          <p:cNvSpPr>
            <a:spLocks noGrp="1"/>
          </p:cNvSpPr>
          <p:nvPr>
            <p:ph type="body" idx="1"/>
          </p:nvPr>
        </p:nvSpPr>
        <p:spPr>
          <a:xfrm>
            <a:off x="5093594" y="1796603"/>
            <a:ext cx="3600406" cy="2832672"/>
          </a:xfrm>
        </p:spPr>
        <p:txBody>
          <a:bodyPr/>
          <a:lstStyle/>
          <a:p>
            <a:r>
              <a:rPr lang="en-US" dirty="0"/>
              <a:t>While creating cluster you may get here the unity </a:t>
            </a:r>
            <a:r>
              <a:rPr lang="en-US" dirty="0" err="1"/>
              <a:t>catlog</a:t>
            </a:r>
            <a:r>
              <a:rPr lang="en-US" dirty="0"/>
              <a:t> in summary</a:t>
            </a:r>
          </a:p>
          <a:p>
            <a:r>
              <a:rPr lang="en-US" dirty="0"/>
              <a:t>Databricks runtime: pick the version 11.3 onwards</a:t>
            </a:r>
          </a:p>
          <a:p>
            <a:r>
              <a:rPr lang="en-US" dirty="0"/>
              <a:t>Any node type more than 4 cores are sufficient. </a:t>
            </a:r>
          </a:p>
          <a:p>
            <a:endParaRPr lang="en-US" dirty="0"/>
          </a:p>
        </p:txBody>
      </p:sp>
      <p:pic>
        <p:nvPicPr>
          <p:cNvPr id="5" name="Picture 4">
            <a:extLst>
              <a:ext uri="{FF2B5EF4-FFF2-40B4-BE49-F238E27FC236}">
                <a16:creationId xmlns:a16="http://schemas.microsoft.com/office/drawing/2014/main" id="{440BFD63-7BF3-ED34-3D69-D55A54089C1F}"/>
              </a:ext>
            </a:extLst>
          </p:cNvPr>
          <p:cNvPicPr>
            <a:picLocks noChangeAspect="1"/>
          </p:cNvPicPr>
          <p:nvPr/>
        </p:nvPicPr>
        <p:blipFill>
          <a:blip r:embed="rId2"/>
          <a:stretch>
            <a:fillRect/>
          </a:stretch>
        </p:blipFill>
        <p:spPr>
          <a:xfrm>
            <a:off x="167711" y="1859391"/>
            <a:ext cx="4681185" cy="2769884"/>
          </a:xfrm>
          <a:prstGeom prst="rect">
            <a:avLst/>
          </a:prstGeom>
        </p:spPr>
      </p:pic>
    </p:spTree>
    <p:extLst>
      <p:ext uri="{BB962C8B-B14F-4D97-AF65-F5344CB8AC3E}">
        <p14:creationId xmlns:p14="http://schemas.microsoft.com/office/powerpoint/2010/main" val="39443050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5"/>
          <p:cNvSpPr/>
          <p:nvPr/>
        </p:nvSpPr>
        <p:spPr>
          <a:xfrm>
            <a:off x="1867101" y="958800"/>
            <a:ext cx="4611767" cy="3225891"/>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gradFill>
                  <a:gsLst>
                    <a:gs pos="0">
                      <a:srgbClr val="1076D2"/>
                    </a:gs>
                    <a:gs pos="100000">
                      <a:srgbClr val="093053"/>
                    </a:gs>
                  </a:gsLst>
                  <a:lin ang="5400012" scaled="0"/>
                </a:gradFill>
                <a:latin typeface="Arial"/>
              </a:rPr>
              <a:t>Thank</a:t>
            </a:r>
            <a:br>
              <a:rPr b="0" i="0">
                <a:ln w="9525" cap="flat" cmpd="sng">
                  <a:solidFill>
                    <a:schemeClr val="dk2"/>
                  </a:solidFill>
                  <a:prstDash val="solid"/>
                  <a:round/>
                  <a:headEnd type="none" w="sm" len="sm"/>
                  <a:tailEnd type="none" w="sm" len="sm"/>
                </a:ln>
                <a:gradFill>
                  <a:gsLst>
                    <a:gs pos="0">
                      <a:srgbClr val="1076D2"/>
                    </a:gs>
                    <a:gs pos="100000">
                      <a:srgbClr val="093053"/>
                    </a:gs>
                  </a:gsLst>
                  <a:lin ang="5400012" scaled="0"/>
                </a:gradFill>
                <a:latin typeface="Arial"/>
              </a:rPr>
            </a:br>
            <a:r>
              <a:rPr b="0" i="0">
                <a:ln w="9525" cap="flat" cmpd="sng">
                  <a:solidFill>
                    <a:schemeClr val="dk2"/>
                  </a:solidFill>
                  <a:prstDash val="solid"/>
                  <a:round/>
                  <a:headEnd type="none" w="sm" len="sm"/>
                  <a:tailEnd type="none" w="sm" len="sm"/>
                </a:ln>
                <a:gradFill>
                  <a:gsLst>
                    <a:gs pos="0">
                      <a:srgbClr val="1076D2"/>
                    </a:gs>
                    <a:gs pos="100000">
                      <a:srgbClr val="093053"/>
                    </a:gs>
                  </a:gsLst>
                  <a:lin ang="5400012" scaled="0"/>
                </a:gradFill>
                <a:latin typeface="Arial"/>
              </a:rPr>
              <a:t> You</a:t>
            </a:r>
          </a:p>
        </p:txBody>
      </p:sp>
      <p:sp>
        <p:nvSpPr>
          <p:cNvPr id="199" name="Google Shape;199;p35"/>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Governance</a:t>
            </a:r>
            <a:endParaRPr dirty="0"/>
          </a:p>
        </p:txBody>
      </p:sp>
      <p:pic>
        <p:nvPicPr>
          <p:cNvPr id="93" name="Google Shape;93;p17"/>
          <p:cNvPicPr preferRelativeResize="0"/>
          <p:nvPr/>
        </p:nvPicPr>
        <p:blipFill>
          <a:blip r:embed="rId3">
            <a:alphaModFix/>
          </a:blip>
          <a:stretch>
            <a:fillRect/>
          </a:stretch>
        </p:blipFill>
        <p:spPr>
          <a:xfrm>
            <a:off x="469663" y="1644150"/>
            <a:ext cx="8204676" cy="3332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pic>
        <p:nvPicPr>
          <p:cNvPr id="99" name="Google Shape;99;p18"/>
          <p:cNvPicPr preferRelativeResize="0"/>
          <p:nvPr/>
        </p:nvPicPr>
        <p:blipFill>
          <a:blip r:embed="rId3">
            <a:alphaModFix/>
          </a:blip>
          <a:stretch>
            <a:fillRect/>
          </a:stretch>
        </p:blipFill>
        <p:spPr>
          <a:xfrm>
            <a:off x="1048213" y="1688200"/>
            <a:ext cx="7047570" cy="3332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8C7E78A-4E3D-4C5B-3F55-85A1C8FF171E}"/>
              </a:ext>
            </a:extLst>
          </p:cNvPr>
          <p:cNvSpPr>
            <a:spLocks noGrp="1"/>
          </p:cNvSpPr>
          <p:nvPr>
            <p:ph type="title"/>
          </p:nvPr>
        </p:nvSpPr>
        <p:spPr/>
        <p:txBody>
          <a:bodyPr/>
          <a:lstStyle/>
          <a:p>
            <a:r>
              <a:rPr lang="en-US" dirty="0"/>
              <a:t>Prerequisite to create the Unity </a:t>
            </a:r>
            <a:r>
              <a:rPr lang="en-US" dirty="0" err="1"/>
              <a:t>Catelog</a:t>
            </a:r>
            <a:endParaRPr lang="en-US" dirty="0"/>
          </a:p>
        </p:txBody>
      </p:sp>
    </p:spTree>
    <p:extLst>
      <p:ext uri="{BB962C8B-B14F-4D97-AF65-F5344CB8AC3E}">
        <p14:creationId xmlns:p14="http://schemas.microsoft.com/office/powerpoint/2010/main" val="995291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1FDA6A-4532-CF97-B199-A615F7D3639E}"/>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0B0A3877-4D67-B884-CA74-F72C123B1D4D}"/>
              </a:ext>
            </a:extLst>
          </p:cNvPr>
          <p:cNvSpPr>
            <a:spLocks noGrp="1"/>
          </p:cNvSpPr>
          <p:nvPr>
            <p:ph type="body" idx="1"/>
          </p:nvPr>
        </p:nvSpPr>
        <p:spPr/>
        <p:txBody>
          <a:bodyPr/>
          <a:lstStyle/>
          <a:p>
            <a:pPr algn="l">
              <a:buNone/>
            </a:pPr>
            <a:r>
              <a:rPr lang="en-US" b="0" i="0" dirty="0">
                <a:solidFill>
                  <a:srgbClr val="2A2B3F"/>
                </a:solidFill>
                <a:effectLst/>
                <a:latin typeface="Udemy Sans"/>
              </a:rPr>
              <a:t>till now we have created some managed identity where that is going to give us the access to Azure Data Lake storage. We created that to use the unity catalog. There are some prerequisites you need to meet to use the unity catalog.</a:t>
            </a:r>
          </a:p>
          <a:p>
            <a:pPr algn="l">
              <a:buNone/>
            </a:pPr>
            <a:r>
              <a:rPr lang="en-US" b="0" i="0" dirty="0">
                <a:solidFill>
                  <a:srgbClr val="2A2B3F"/>
                </a:solidFill>
                <a:effectLst/>
                <a:latin typeface="Udemy Sans"/>
              </a:rPr>
              <a:t>You need to have a Databricks Premium workspace.</a:t>
            </a:r>
          </a:p>
          <a:p>
            <a:pPr algn="l">
              <a:buNone/>
            </a:pPr>
            <a:r>
              <a:rPr lang="en-US" b="0" i="0" dirty="0">
                <a:solidFill>
                  <a:srgbClr val="2A2B3F"/>
                </a:solidFill>
                <a:effectLst/>
                <a:latin typeface="Udemy Sans"/>
              </a:rPr>
              <a:t>So while creating this particular workspace in the environment setup section, we created a premium workspace so that we can use the unity catalog on top of it. You need to configure the </a:t>
            </a:r>
            <a:r>
              <a:rPr lang="en-US" b="0" i="0" dirty="0" err="1">
                <a:solidFill>
                  <a:srgbClr val="2A2B3F"/>
                </a:solidFill>
                <a:effectLst/>
                <a:latin typeface="Udemy Sans"/>
              </a:rPr>
              <a:t>Metastore</a:t>
            </a:r>
            <a:r>
              <a:rPr lang="en-US" b="0" i="0" dirty="0">
                <a:solidFill>
                  <a:srgbClr val="2A2B3F"/>
                </a:solidFill>
                <a:effectLst/>
                <a:latin typeface="Udemy Sans"/>
              </a:rPr>
              <a:t>.</a:t>
            </a:r>
          </a:p>
          <a:p>
            <a:endParaRPr lang="en-US" dirty="0"/>
          </a:p>
        </p:txBody>
      </p:sp>
    </p:spTree>
    <p:extLst>
      <p:ext uri="{BB962C8B-B14F-4D97-AF65-F5344CB8AC3E}">
        <p14:creationId xmlns:p14="http://schemas.microsoft.com/office/powerpoint/2010/main" val="993542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65561-3877-F91F-4A2F-AE33C0B9F22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12A3AD7-6C74-0194-8577-5150D3FB9274}"/>
              </a:ext>
            </a:extLst>
          </p:cNvPr>
          <p:cNvSpPr>
            <a:spLocks noGrp="1"/>
          </p:cNvSpPr>
          <p:nvPr>
            <p:ph type="body" idx="1"/>
          </p:nvPr>
        </p:nvSpPr>
        <p:spPr/>
        <p:txBody>
          <a:bodyPr/>
          <a:lstStyle/>
          <a:p>
            <a:pPr algn="l">
              <a:buNone/>
            </a:pPr>
            <a:r>
              <a:rPr lang="en-US" b="0" i="0" dirty="0">
                <a:solidFill>
                  <a:srgbClr val="2A2B3F"/>
                </a:solidFill>
                <a:effectLst/>
                <a:latin typeface="Udemy Sans"/>
              </a:rPr>
              <a:t>And the reason why we have created this particular access connector is to configure the </a:t>
            </a:r>
            <a:r>
              <a:rPr lang="en-US" b="0" i="0" dirty="0" err="1">
                <a:solidFill>
                  <a:srgbClr val="2A2B3F"/>
                </a:solidFill>
                <a:effectLst/>
                <a:latin typeface="Udemy Sans"/>
              </a:rPr>
              <a:t>Metastore</a:t>
            </a:r>
            <a:r>
              <a:rPr lang="en-US" b="0" i="0" dirty="0">
                <a:solidFill>
                  <a:srgbClr val="2A2B3F"/>
                </a:solidFill>
                <a:effectLst/>
                <a:latin typeface="Udemy Sans"/>
              </a:rPr>
              <a:t>. So while configuring the </a:t>
            </a:r>
            <a:r>
              <a:rPr lang="en-US" b="0" i="0" dirty="0" err="1">
                <a:solidFill>
                  <a:srgbClr val="2A2B3F"/>
                </a:solidFill>
                <a:effectLst/>
                <a:latin typeface="Udemy Sans"/>
              </a:rPr>
              <a:t>Metastore</a:t>
            </a:r>
            <a:r>
              <a:rPr lang="en-US" b="0" i="0" dirty="0">
                <a:solidFill>
                  <a:srgbClr val="2A2B3F"/>
                </a:solidFill>
                <a:effectLst/>
                <a:latin typeface="Udemy Sans"/>
              </a:rPr>
              <a:t>, it will ask us the place where it can store the managed tables.</a:t>
            </a:r>
          </a:p>
          <a:p>
            <a:pPr algn="l">
              <a:buNone/>
            </a:pPr>
            <a:r>
              <a:rPr lang="en-US" dirty="0">
                <a:solidFill>
                  <a:srgbClr val="2A2B3F"/>
                </a:solidFill>
                <a:latin typeface="Udemy Sans"/>
              </a:rPr>
              <a:t>E</a:t>
            </a:r>
            <a:r>
              <a:rPr lang="en-US" b="0" i="0" dirty="0">
                <a:solidFill>
                  <a:srgbClr val="2A2B3F"/>
                </a:solidFill>
                <a:effectLst/>
                <a:latin typeface="Udemy Sans"/>
              </a:rPr>
              <a:t>nable the access to the managed identity. So you can use that to enable this </a:t>
            </a:r>
            <a:r>
              <a:rPr lang="en-US" b="0" i="0" dirty="0" err="1">
                <a:solidFill>
                  <a:srgbClr val="2A2B3F"/>
                </a:solidFill>
                <a:effectLst/>
                <a:latin typeface="Udemy Sans"/>
              </a:rPr>
              <a:t>Metastore</a:t>
            </a:r>
            <a:r>
              <a:rPr lang="en-US" b="0" i="0" dirty="0">
                <a:solidFill>
                  <a:srgbClr val="2A2B3F"/>
                </a:solidFill>
                <a:effectLst/>
                <a:latin typeface="Udemy Sans"/>
              </a:rPr>
              <a:t>. And we'll see what exactly is this in this video.</a:t>
            </a:r>
          </a:p>
          <a:p>
            <a:pPr algn="l">
              <a:buNone/>
            </a:pPr>
            <a:r>
              <a:rPr lang="en-US" b="0" i="0" dirty="0">
                <a:solidFill>
                  <a:srgbClr val="2A2B3F"/>
                </a:solidFill>
                <a:effectLst/>
                <a:latin typeface="Udemy Sans"/>
              </a:rPr>
              <a:t>Now after creating the </a:t>
            </a:r>
            <a:r>
              <a:rPr lang="en-US" b="0" i="0" dirty="0" err="1">
                <a:solidFill>
                  <a:srgbClr val="2A2B3F"/>
                </a:solidFill>
                <a:effectLst/>
                <a:latin typeface="Udemy Sans"/>
              </a:rPr>
              <a:t>Metastore</a:t>
            </a:r>
            <a:r>
              <a:rPr lang="en-US" b="0" i="0" dirty="0">
                <a:solidFill>
                  <a:srgbClr val="2A2B3F"/>
                </a:solidFill>
                <a:effectLst/>
                <a:latin typeface="Udemy Sans"/>
              </a:rPr>
              <a:t> you need to attach a workspace. That workspace should be premium workspace. </a:t>
            </a:r>
          </a:p>
        </p:txBody>
      </p:sp>
    </p:spTree>
    <p:extLst>
      <p:ext uri="{BB962C8B-B14F-4D97-AF65-F5344CB8AC3E}">
        <p14:creationId xmlns:p14="http://schemas.microsoft.com/office/powerpoint/2010/main" val="4186384130"/>
      </p:ext>
    </p:extLst>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1513</TotalTime>
  <Words>1235</Words>
  <Application>Microsoft Office PowerPoint</Application>
  <PresentationFormat>On-screen Show (16:9)</PresentationFormat>
  <Paragraphs>125</Paragraphs>
  <Slides>48</Slides>
  <Notes>23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Udemy Sans</vt:lpstr>
      <vt:lpstr>-apple-system</vt:lpstr>
      <vt:lpstr>Roboto</vt:lpstr>
      <vt:lpstr>Arial</vt:lpstr>
      <vt:lpstr>Material</vt:lpstr>
      <vt:lpstr>Unity Catalog</vt:lpstr>
      <vt:lpstr>PowerPoint Presentation</vt:lpstr>
      <vt:lpstr>PowerPoint Presentation</vt:lpstr>
      <vt:lpstr>PowerPoint Presentation</vt:lpstr>
      <vt:lpstr>Governance</vt:lpstr>
      <vt:lpstr>PowerPoint Presentation</vt:lpstr>
      <vt:lpstr>Prerequisite to create the Unity Catelog</vt:lpstr>
      <vt:lpstr>PowerPoint Presentation</vt:lpstr>
      <vt:lpstr>PowerPoint Presentation</vt:lpstr>
      <vt:lpstr>PowerPoint Presentation</vt:lpstr>
      <vt:lpstr>PowerPoint Presentation</vt:lpstr>
      <vt:lpstr>Steps</vt:lpstr>
      <vt:lpstr>PowerPoint Presentation</vt:lpstr>
      <vt:lpstr>PowerPoint Presentation</vt:lpstr>
      <vt:lpstr>Unity catalog and Azure</vt:lpstr>
      <vt:lpstr>Unity catalog object model</vt:lpstr>
      <vt:lpstr>Roles in Unity Catalog</vt:lpstr>
      <vt:lpstr>User and Group Management </vt:lpstr>
      <vt:lpstr>Cluster policies</vt:lpstr>
      <vt:lpstr>Without cluster pools</vt:lpstr>
      <vt:lpstr>With cluster pools</vt:lpstr>
      <vt:lpstr>PowerPoint Presentation</vt:lpstr>
      <vt:lpstr>Unity Catalog Privileges </vt:lpstr>
      <vt:lpstr>Unity Catalog - Three level Namespace</vt:lpstr>
      <vt:lpstr>PowerPoint Presentation</vt:lpstr>
      <vt:lpstr>Unity Catalog Object Model </vt:lpstr>
      <vt:lpstr>PowerPoint Presentation</vt:lpstr>
      <vt:lpstr>PowerPoint Presentation</vt:lpstr>
      <vt:lpstr>Managed tables</vt:lpstr>
      <vt:lpstr>External Table</vt:lpstr>
      <vt:lpstr>Practical</vt:lpstr>
      <vt:lpstr>Steps</vt:lpstr>
      <vt:lpstr>Create</vt:lpstr>
      <vt:lpstr>Assigning role</vt:lpstr>
      <vt:lpstr>Select managed identities</vt:lpstr>
      <vt:lpstr>Databricks account consol</vt:lpstr>
      <vt:lpstr>Access control in databricks</vt:lpstr>
      <vt:lpstr>PowerPoint Presentation</vt:lpstr>
      <vt:lpstr>Add new user through Entra ID</vt:lpstr>
      <vt:lpstr>PowerPoint Presentation</vt:lpstr>
      <vt:lpstr>PowerPoint Presentation</vt:lpstr>
      <vt:lpstr>PowerPoint Presentation</vt:lpstr>
      <vt:lpstr>PowerPoint Presentation</vt:lpstr>
      <vt:lpstr>Moving to accounts console</vt:lpstr>
      <vt:lpstr>Copy access id</vt:lpstr>
      <vt:lpstr>Create the metastore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Amrita Helwade</cp:lastModifiedBy>
  <cp:revision>8</cp:revision>
  <dcterms:modified xsi:type="dcterms:W3CDTF">2025-04-11T19:50:25Z</dcterms:modified>
</cp:coreProperties>
</file>